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5126" r:id="rId4"/>
  </p:sldMasterIdLst>
  <p:notesMasterIdLst>
    <p:notesMasterId r:id="rId22"/>
  </p:notesMasterIdLst>
  <p:handoutMasterIdLst>
    <p:handoutMasterId r:id="rId23"/>
  </p:handoutMasterIdLst>
  <p:sldIdLst>
    <p:sldId id="256" r:id="rId5"/>
    <p:sldId id="280" r:id="rId6"/>
    <p:sldId id="288" r:id="rId7"/>
    <p:sldId id="305" r:id="rId8"/>
    <p:sldId id="306" r:id="rId9"/>
    <p:sldId id="282" r:id="rId10"/>
    <p:sldId id="295" r:id="rId11"/>
    <p:sldId id="296" r:id="rId12"/>
    <p:sldId id="297" r:id="rId13"/>
    <p:sldId id="284" r:id="rId14"/>
    <p:sldId id="298" r:id="rId15"/>
    <p:sldId id="299" r:id="rId16"/>
    <p:sldId id="300" r:id="rId17"/>
    <p:sldId id="301" r:id="rId18"/>
    <p:sldId id="302" r:id="rId19"/>
    <p:sldId id="303" r:id="rId20"/>
    <p:sldId id="304" r:id="rId21"/>
  </p:sldIdLst>
  <p:sldSz cx="12192000" cy="6858000"/>
  <p:notesSz cx="6858000" cy="914400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4817"/>
    <a:srgbClr val="E61C0E"/>
    <a:srgbClr val="CCFFCC"/>
    <a:srgbClr val="F9FBA7"/>
    <a:srgbClr val="FFFFFF"/>
    <a:srgbClr val="D00600"/>
    <a:srgbClr val="FC2110"/>
    <a:srgbClr val="FE0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47" autoAdjust="0"/>
    <p:restoredTop sz="95332" autoAdjust="0"/>
  </p:normalViewPr>
  <p:slideViewPr>
    <p:cSldViewPr>
      <p:cViewPr varScale="1">
        <p:scale>
          <a:sx n="77" d="100"/>
          <a:sy n="77" d="100"/>
        </p:scale>
        <p:origin x="486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29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fld id="{790C93F5-4B04-4793-8198-D88DBB0B79A1}" type="datetimeFigureOut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r>
              <a:rPr lang="en-US" altLang="zh-TW"/>
              <a:t>Confidential</a:t>
            </a:r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8AA7EBC-F213-4D99-9696-576865B0721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fld id="{EF1E3825-C61F-43EE-83EB-A53E832926D8}" type="datetimeFigureOut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TW" noProof="0" smtClean="0"/>
              <a:t>Click to edit Master text styles</a:t>
            </a:r>
          </a:p>
          <a:p>
            <a:pPr lvl="1"/>
            <a:r>
              <a:rPr lang="en-US" altLang="zh-TW" noProof="0" smtClean="0"/>
              <a:t>Second level</a:t>
            </a:r>
          </a:p>
          <a:p>
            <a:pPr lvl="2"/>
            <a:r>
              <a:rPr lang="en-US" altLang="zh-TW" noProof="0" smtClean="0"/>
              <a:t>Third level</a:t>
            </a:r>
          </a:p>
          <a:p>
            <a:pPr lvl="3"/>
            <a:r>
              <a:rPr lang="en-US" altLang="zh-TW" noProof="0" smtClean="0"/>
              <a:t>Fourth level</a:t>
            </a:r>
          </a:p>
          <a:p>
            <a:pPr lvl="4"/>
            <a:r>
              <a:rPr lang="en-US" altLang="zh-TW" noProof="0" smtClean="0"/>
              <a:t>Fifth level</a:t>
            </a:r>
            <a:endParaRPr lang="zh-TW" altLang="en-US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r>
              <a:rPr lang="en-US" altLang="zh-TW"/>
              <a:t>Confidential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3C92AA7-53F4-4243-BD16-E6FDBA5F2612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TW" altLang="en-US" smtClean="0"/>
          </a:p>
        </p:txBody>
      </p:sp>
      <p:sp>
        <p:nvSpPr>
          <p:cNvPr id="9220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B51DAD4C-79F0-4F13-B00D-931E8A56AC6B}" type="datetime1">
              <a:rPr lang="zh-TW" altLang="en-US" smtClean="0"/>
              <a:pPr>
                <a:spcBef>
                  <a:spcPct val="0"/>
                </a:spcBef>
              </a:pPr>
              <a:t>2022/06/01</a:t>
            </a:fld>
            <a:endParaRPr lang="zh-TW" altLang="en-US" smtClean="0"/>
          </a:p>
        </p:txBody>
      </p:sp>
      <p:sp>
        <p:nvSpPr>
          <p:cNvPr id="9221" name="Slide Number Placeholder 4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6BF497B6-94DD-4C5C-BA1B-A701BD9E0EFE}" type="slidenum">
              <a:rPr lang="zh-TW" altLang="en-US" smtClean="0"/>
              <a:pPr>
                <a:spcBef>
                  <a:spcPct val="0"/>
                </a:spcBef>
              </a:pPr>
              <a:t>0</a:t>
            </a:fld>
            <a:endParaRPr lang="zh-TW" altLang="en-US" smtClean="0"/>
          </a:p>
        </p:txBody>
      </p:sp>
      <p:sp>
        <p:nvSpPr>
          <p:cNvPr id="9222" name="Footer Placeholder 1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TW" smtClean="0"/>
              <a:t>Confidential</a:t>
            </a:r>
            <a:endParaRPr lang="zh-TW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5" name="圓角矩形 14"/>
          <p:cNvSpPr/>
          <p:nvPr/>
        </p:nvSpPr>
        <p:spPr>
          <a:xfrm>
            <a:off x="86785" y="69851"/>
            <a:ext cx="12018433" cy="6691313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5"/>
          <p:cNvSpPr/>
          <p:nvPr/>
        </p:nvSpPr>
        <p:spPr>
          <a:xfrm>
            <a:off x="84667" y="1449389"/>
            <a:ext cx="12026900" cy="15271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6"/>
          <p:cNvSpPr/>
          <p:nvPr/>
        </p:nvSpPr>
        <p:spPr>
          <a:xfrm>
            <a:off x="84667" y="1397000"/>
            <a:ext cx="12026900" cy="12065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" name="矩形 17"/>
          <p:cNvSpPr/>
          <p:nvPr/>
        </p:nvSpPr>
        <p:spPr>
          <a:xfrm>
            <a:off x="84667" y="2976564"/>
            <a:ext cx="12026900" cy="1111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pic>
        <p:nvPicPr>
          <p:cNvPr id="11" name="Picture 16" descr="PPT-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727200" y="3200400"/>
            <a:ext cx="85344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609600" y="1505931"/>
            <a:ext cx="109728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12" name="日期版面配置區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5A9CFB-1D1D-4885-B481-098D51E6D9C3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13" name="頁尾版面配置區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4" name="投影片編號版面配置區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A205B5-FF1C-4FDA-8BB4-DA81E70D5F1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359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953C98-082E-4D0A-BE5C-BB97BDDE8150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F25C35-E6D1-4BAA-9156-A2552B886AB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421718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68224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219200" y="274641"/>
            <a:ext cx="7416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9413CF-82E4-4C39-AE07-DE6D2046418C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AFD199-28DD-4AC2-8506-A437CBE4CD65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73010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958852" y="906464"/>
            <a:ext cx="10418233" cy="5114925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3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0701A8-66F3-4E24-95C0-1D40E1451831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4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23F365-17E7-449C-900C-8F99153BE7C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0372687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5720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97428E-9242-4FA5-923D-ED0E6777F45C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E6A3CF-6D4E-4E6D-BDD3-A908C1AC3CCB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7989603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5" name="圓角矩形 14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5"/>
          <p:cNvSpPr/>
          <p:nvPr/>
        </p:nvSpPr>
        <p:spPr>
          <a:xfrm flipV="1">
            <a:off x="93134" y="2376489"/>
            <a:ext cx="12018433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6"/>
          <p:cNvSpPr/>
          <p:nvPr/>
        </p:nvSpPr>
        <p:spPr>
          <a:xfrm>
            <a:off x="93134" y="2341564"/>
            <a:ext cx="12018433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8" name="矩形 17"/>
          <p:cNvSpPr/>
          <p:nvPr/>
        </p:nvSpPr>
        <p:spPr>
          <a:xfrm>
            <a:off x="91018" y="2468564"/>
            <a:ext cx="12020549" cy="4603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952501"/>
            <a:ext cx="10363200" cy="1362075"/>
          </a:xfrm>
        </p:spPr>
        <p:txBody>
          <a:bodyPr/>
          <a:lstStyle>
            <a:lvl1pPr algn="l">
              <a:buNone/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547938"/>
            <a:ext cx="10363200" cy="13382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9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E3DDAD-CB09-4BCB-8BAB-D95AA1F6ADD1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10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1066800" y="6172200"/>
            <a:ext cx="5334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1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94733" y="6208713"/>
            <a:ext cx="609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DBA2D0-5470-49D6-97F9-44F173B8741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2334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4998720" cy="45720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6578600" y="1447800"/>
            <a:ext cx="4998720" cy="45720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C8F7BD-EC40-4D64-98B9-BD5CF4EEE3DA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6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34F91E-5DC5-4FBF-8352-92F4B068E88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7272580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66040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half" idx="2"/>
          </p:nvPr>
        </p:nvSpPr>
        <p:spPr>
          <a:xfrm>
            <a:off x="1219200" y="2247900"/>
            <a:ext cx="4978400" cy="3886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half" idx="4"/>
          </p:nvPr>
        </p:nvSpPr>
        <p:spPr>
          <a:xfrm>
            <a:off x="6604000" y="2247900"/>
            <a:ext cx="4978400" cy="3886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47EA2-E43F-4D0E-A91D-5EAE843BD996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8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E528FD-104D-4887-9A0C-3F4B2430B84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0046658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B72C06-D575-4A58-ABCE-0226ABD7287F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4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B6BAF5-B39D-46B2-ACEE-8F003DD018D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2618045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04E3CE-541B-4727-A783-9ED3D4715FF5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52D021-0A44-4D15-A739-8D5D415FDDB3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1809180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6" name="圓角矩形 14"/>
          <p:cNvSpPr/>
          <p:nvPr/>
        </p:nvSpPr>
        <p:spPr>
          <a:xfrm>
            <a:off x="84668" y="69850"/>
            <a:ext cx="12018433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/>
          <a:lstStyle>
            <a:lvl1pPr algn="l">
              <a:buNone/>
              <a:defRPr sz="4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1219200" y="1600200"/>
            <a:ext cx="2540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1"/>
          </p:nvPr>
        </p:nvSpPr>
        <p:spPr>
          <a:xfrm>
            <a:off x="3962400" y="1600200"/>
            <a:ext cx="7620000" cy="4495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E0F633-772B-47A1-A248-0BA262D419F5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8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B3523-9898-4268-88AC-0413AD4E5A52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851687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11"/>
          <p:cNvSpPr/>
          <p:nvPr/>
        </p:nvSpPr>
        <p:spPr>
          <a:xfrm flipV="1">
            <a:off x="91018" y="4683126"/>
            <a:ext cx="12009967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4"/>
          <p:cNvSpPr/>
          <p:nvPr/>
        </p:nvSpPr>
        <p:spPr>
          <a:xfrm>
            <a:off x="91018" y="4649789"/>
            <a:ext cx="12009967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5"/>
          <p:cNvSpPr/>
          <p:nvPr/>
        </p:nvSpPr>
        <p:spPr>
          <a:xfrm>
            <a:off x="91018" y="4773614"/>
            <a:ext cx="12009967" cy="476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219200" y="5445825"/>
            <a:ext cx="97536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91078" y="66676"/>
            <a:ext cx="12002497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zh-TW" altLang="en-US" noProof="0" smtClean="0"/>
              <a:t>按一下圖示以新增圖片</a:t>
            </a:r>
            <a:endParaRPr lang="en-US" noProof="0" dirty="0"/>
          </a:p>
        </p:txBody>
      </p:sp>
      <p:sp>
        <p:nvSpPr>
          <p:cNvPr id="8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77406B-759E-41CA-8C2C-9FAA45D52457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9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219200" y="6172200"/>
            <a:ext cx="5181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94733" y="6208713"/>
            <a:ext cx="609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4A926F-FAA2-4B9F-9DDE-D53F8A0BA16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074051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8" name="圓角矩形 7"/>
          <p:cNvSpPr/>
          <p:nvPr/>
        </p:nvSpPr>
        <p:spPr>
          <a:xfrm>
            <a:off x="84668" y="69850"/>
            <a:ext cx="12018433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28" name="標題版面配置區 21"/>
          <p:cNvSpPr>
            <a:spLocks noGrp="1"/>
          </p:cNvSpPr>
          <p:nvPr>
            <p:ph type="title"/>
          </p:nvPr>
        </p:nvSpPr>
        <p:spPr bwMode="auto"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  <a:endParaRPr lang="en-US" altLang="zh-TW" smtClean="0"/>
          </a:p>
        </p:txBody>
      </p:sp>
      <p:sp>
        <p:nvSpPr>
          <p:cNvPr id="1029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altLang="zh-TW" smtClean="0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493DFF57-414A-444F-92D5-E04DA7B216A7}" type="datetime1">
              <a:rPr lang="zh-TW" altLang="en-US"/>
              <a:pPr>
                <a:defRPr/>
              </a:pPr>
              <a:t>2022/06/01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lvl1pPr algn="ctr" eaLnBrk="1" hangingPunct="1">
              <a:defRPr kumimoji="0" sz="140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1pPr>
          </a:lstStyle>
          <a:p>
            <a:pPr>
              <a:defRPr/>
            </a:pPr>
            <a:fld id="{569FFC15-715C-4640-8338-ED489DE9DFA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pic>
        <p:nvPicPr>
          <p:cNvPr id="1033" name="Picture 13" descr="PPT-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4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408" r:id="rId1"/>
    <p:sldLayoutId id="2147485400" r:id="rId2"/>
    <p:sldLayoutId id="2147485409" r:id="rId3"/>
    <p:sldLayoutId id="2147485401" r:id="rId4"/>
    <p:sldLayoutId id="2147485402" r:id="rId5"/>
    <p:sldLayoutId id="2147485403" r:id="rId6"/>
    <p:sldLayoutId id="2147485404" r:id="rId7"/>
    <p:sldLayoutId id="2147485410" r:id="rId8"/>
    <p:sldLayoutId id="2147485411" r:id="rId9"/>
    <p:sldLayoutId id="2147485405" r:id="rId10"/>
    <p:sldLayoutId id="2147485406" r:id="rId11"/>
    <p:sldLayoutId id="2147485407" r:id="rId1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9pPr>
    </p:titleStyle>
    <p:bodyStyle>
      <a:lvl1pPr marL="273050" indent="-273050" algn="l" rtl="0" eaLnBrk="0" fontAlgn="base" hangingPunct="0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panose="05020102010507070707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28600" algn="l" rtl="0" eaLnBrk="0" fontAlgn="base" hangingPunct="0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panose="05020102010507070707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325" indent="-228600" algn="l" rtl="0" eaLnBrk="0" fontAlgn="base" hangingPunct="0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8667751" y="6072189"/>
            <a:ext cx="157162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6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YCChiu </a:t>
            </a:r>
            <a:r>
              <a:rPr lang="zh-TW" altLang="en-US" sz="16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邱奕銓</a:t>
            </a:r>
          </a:p>
        </p:txBody>
      </p:sp>
      <p:sp>
        <p:nvSpPr>
          <p:cNvPr id="8195" name="Title 1"/>
          <p:cNvSpPr>
            <a:spLocks noGrp="1"/>
          </p:cNvSpPr>
          <p:nvPr>
            <p:ph type="ctrTitle"/>
          </p:nvPr>
        </p:nvSpPr>
        <p:spPr>
          <a:xfrm>
            <a:off x="3238501" y="1785938"/>
            <a:ext cx="5707063" cy="1808162"/>
          </a:xfrm>
        </p:spPr>
        <p:txBody>
          <a:bodyPr/>
          <a:lstStyle/>
          <a:p>
            <a:pPr eaLnBrk="1" hangingPunct="1"/>
            <a:r>
              <a:rPr lang="zh-TW" altLang="en-US" b="1" smtClean="0">
                <a:solidFill>
                  <a:srgbClr val="FF0000"/>
                </a:solidFill>
                <a:latin typeface="微軟正黑體" panose="020B0604030504040204" pitchFamily="34" charset="-120"/>
              </a:rPr>
              <a:t>爐管新人學習進度報告</a:t>
            </a:r>
          </a:p>
        </p:txBody>
      </p:sp>
      <p:sp>
        <p:nvSpPr>
          <p:cNvPr id="8196" name="TextBox 2"/>
          <p:cNvSpPr txBox="1">
            <a:spLocks noChangeArrowheads="1"/>
          </p:cNvSpPr>
          <p:nvPr/>
        </p:nvSpPr>
        <p:spPr bwMode="auto">
          <a:xfrm>
            <a:off x="2711450" y="4076700"/>
            <a:ext cx="705643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3200" dirty="0" smtClean="0">
                <a:solidFill>
                  <a:schemeClr val="bg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2020.07.06</a:t>
            </a:r>
            <a:r>
              <a:rPr lang="zh-TW" altLang="en-US" sz="3200" dirty="0" smtClean="0">
                <a:solidFill>
                  <a:schemeClr val="bg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altLang="zh-TW" sz="3200" dirty="0">
                <a:solidFill>
                  <a:schemeClr val="bg2"/>
                </a:solidFill>
                <a:latin typeface="Broadway" panose="04040905080B02020502" pitchFamily="82" charset="0"/>
                <a:cs typeface="Arial" panose="020B0604020202020204" pitchFamily="34" charset="0"/>
              </a:rPr>
              <a:t>~</a:t>
            </a:r>
            <a:r>
              <a:rPr lang="zh-TW" altLang="en-US" sz="3200" dirty="0">
                <a:solidFill>
                  <a:schemeClr val="bg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altLang="zh-TW" sz="3200" dirty="0" smtClean="0">
                <a:solidFill>
                  <a:schemeClr val="bg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2020.07.17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投影片編號版面配置區 4"/>
          <p:cNvSpPr>
            <a:spLocks noGrp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F7859CBF-FC61-431C-80E7-2AC86191D404}" type="slidenum">
              <a:rPr kumimoji="0" lang="zh-TW" altLang="en-US" smtClean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9</a:t>
            </a:fld>
            <a:endParaRPr kumimoji="0" lang="zh-TW" altLang="en-US" smtClean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168" y="692696"/>
            <a:ext cx="3982311" cy="2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23393" y="620688"/>
            <a:ext cx="6408712" cy="4456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>
                <a:latin typeface="+mj-ea"/>
                <a:ea typeface="+mj-ea"/>
              </a:rPr>
              <a:t>7.</a:t>
            </a:r>
            <a:r>
              <a:rPr lang="zh-TW" altLang="en-US" sz="2400" dirty="0">
                <a:latin typeface="+mj-ea"/>
                <a:ea typeface="+mj-ea"/>
              </a:rPr>
              <a:t> </a:t>
            </a:r>
            <a:r>
              <a:rPr lang="zh-TW" altLang="en-US" sz="2400" dirty="0" smtClean="0">
                <a:latin typeface="+mj-ea"/>
                <a:ea typeface="+mj-ea"/>
              </a:rPr>
              <a:t>  </a:t>
            </a:r>
            <a:r>
              <a:rPr lang="zh-TW" altLang="zh-TW" sz="2400" dirty="0" smtClean="0">
                <a:latin typeface="+mj-ea"/>
                <a:ea typeface="+mj-ea"/>
              </a:rPr>
              <a:t>確認</a:t>
            </a:r>
            <a:r>
              <a:rPr lang="zh-TW" altLang="zh-TW" sz="2400" dirty="0">
                <a:latin typeface="+mj-ea"/>
                <a:ea typeface="+mj-ea"/>
              </a:rPr>
              <a:t>真空設定值，逐項執行檢查並記錄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en-US" altLang="zh-TW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 smtClean="0">
                <a:latin typeface="+mj-ea"/>
                <a:ea typeface="+mj-ea"/>
              </a:rPr>
              <a:t>8.</a:t>
            </a:r>
            <a:r>
              <a:rPr lang="zh-TW" altLang="en-US" sz="2400" dirty="0" smtClean="0">
                <a:latin typeface="+mj-ea"/>
                <a:ea typeface="+mj-ea"/>
              </a:rPr>
              <a:t>   完成後</a:t>
            </a:r>
            <a:r>
              <a:rPr lang="en-US" altLang="zh-TW" sz="2400" dirty="0" smtClean="0">
                <a:latin typeface="+mj-ea"/>
                <a:ea typeface="+mj-ea"/>
              </a:rPr>
              <a:t>Initial</a:t>
            </a:r>
            <a:r>
              <a:rPr lang="zh-TW" altLang="en-US" sz="2400" dirty="0" smtClean="0">
                <a:latin typeface="+mj-ea"/>
                <a:ea typeface="+mj-ea"/>
              </a:rPr>
              <a:t>機台，並執行</a:t>
            </a:r>
            <a:r>
              <a:rPr lang="en-US" altLang="zh-TW" sz="2400" dirty="0" smtClean="0">
                <a:latin typeface="+mj-ea"/>
                <a:ea typeface="+mj-ea"/>
              </a:rPr>
              <a:t>Warm up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en-US" altLang="zh-TW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 smtClean="0">
                <a:latin typeface="+mj-ea"/>
                <a:ea typeface="+mj-ea"/>
              </a:rPr>
              <a:t>9.</a:t>
            </a:r>
            <a:r>
              <a:rPr lang="zh-TW" altLang="en-US" sz="2400" dirty="0" smtClean="0">
                <a:latin typeface="+mj-ea"/>
                <a:ea typeface="+mj-ea"/>
              </a:rPr>
              <a:t>   使用較薄的</a:t>
            </a:r>
            <a:r>
              <a:rPr lang="en-US" altLang="zh-TW" sz="2400" dirty="0" smtClean="0">
                <a:latin typeface="+mj-ea"/>
                <a:ea typeface="+mj-ea"/>
              </a:rPr>
              <a:t>Wafer</a:t>
            </a:r>
            <a:r>
              <a:rPr lang="zh-TW" altLang="en-US" sz="2400" dirty="0" smtClean="0">
                <a:latin typeface="+mj-ea"/>
                <a:ea typeface="+mj-ea"/>
              </a:rPr>
              <a:t>測試傳送，傳送前需先</a:t>
            </a:r>
            <a:endParaRPr lang="en-US" altLang="zh-TW" sz="2400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latin typeface="+mj-ea"/>
                <a:ea typeface="+mj-ea"/>
              </a:rPr>
              <a:t>      至</a:t>
            </a:r>
            <a:r>
              <a:rPr lang="en-US" altLang="zh-TW" sz="2400" dirty="0" smtClean="0">
                <a:latin typeface="+mj-ea"/>
                <a:ea typeface="+mj-ea"/>
              </a:rPr>
              <a:t>Parameter Set-&gt;Other</a:t>
            </a:r>
            <a:r>
              <a:rPr lang="zh-TW" altLang="en-US" sz="2400" dirty="0" smtClean="0">
                <a:latin typeface="+mj-ea"/>
                <a:ea typeface="+mj-ea"/>
              </a:rPr>
              <a:t>，移動至</a:t>
            </a:r>
            <a:r>
              <a:rPr lang="en-US" altLang="zh-TW" sz="2400" dirty="0" smtClean="0">
                <a:latin typeface="+mj-ea"/>
                <a:ea typeface="+mj-ea"/>
              </a:rPr>
              <a:t>No.37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latin typeface="+mj-ea"/>
                <a:ea typeface="+mj-ea"/>
              </a:rPr>
              <a:t> </a:t>
            </a:r>
            <a:r>
              <a:rPr lang="zh-TW" altLang="en-US" sz="2400" dirty="0" smtClean="0">
                <a:latin typeface="+mj-ea"/>
                <a:ea typeface="+mj-ea"/>
              </a:rPr>
              <a:t>     按下</a:t>
            </a:r>
            <a:r>
              <a:rPr lang="en-US" altLang="zh-TW" sz="2400" dirty="0" err="1" smtClean="0">
                <a:latin typeface="+mj-ea"/>
                <a:ea typeface="+mj-ea"/>
              </a:rPr>
              <a:t>Sel</a:t>
            </a:r>
            <a:r>
              <a:rPr lang="zh-TW" altLang="en-US" sz="2400" dirty="0" smtClean="0">
                <a:latin typeface="+mj-ea"/>
                <a:ea typeface="+mj-ea"/>
              </a:rPr>
              <a:t>鍵將程式解鎖，執行</a:t>
            </a:r>
            <a:r>
              <a:rPr lang="en-US" altLang="zh-TW" sz="2400" dirty="0" smtClean="0">
                <a:latin typeface="+mj-ea"/>
                <a:ea typeface="+mj-ea"/>
              </a:rPr>
              <a:t>No.37</a:t>
            </a:r>
            <a:r>
              <a:rPr lang="zh-TW" altLang="en-US" sz="2400" dirty="0" smtClean="0">
                <a:latin typeface="+mj-ea"/>
                <a:ea typeface="+mj-ea"/>
              </a:rPr>
              <a:t>程式確</a:t>
            </a:r>
            <a:endParaRPr lang="en-US" altLang="zh-TW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latin typeface="+mj-ea"/>
                <a:ea typeface="+mj-ea"/>
              </a:rPr>
              <a:t> </a:t>
            </a:r>
            <a:r>
              <a:rPr lang="zh-TW" altLang="en-US" sz="2400" dirty="0" smtClean="0">
                <a:latin typeface="+mj-ea"/>
                <a:ea typeface="+mj-ea"/>
              </a:rPr>
              <a:t>     認傳送，完成後還原程式設定。</a:t>
            </a:r>
            <a:endParaRPr lang="en-US" altLang="zh-TW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 smtClean="0">
                <a:latin typeface="+mj-ea"/>
                <a:ea typeface="+mj-ea"/>
              </a:rPr>
              <a:t>10.</a:t>
            </a:r>
            <a:r>
              <a:rPr lang="zh-TW" altLang="en-US" sz="2400" dirty="0" smtClean="0">
                <a:latin typeface="+mj-ea"/>
                <a:ea typeface="+mj-ea"/>
              </a:rPr>
              <a:t>選取試磨程式，試磨檔片並測量厚度確認</a:t>
            </a:r>
            <a:endParaRPr lang="en-US" altLang="zh-TW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latin typeface="+mj-ea"/>
                <a:ea typeface="+mj-ea"/>
              </a:rPr>
              <a:t> </a:t>
            </a:r>
            <a:r>
              <a:rPr lang="en-US" altLang="zh-TW" sz="2400" dirty="0" smtClean="0">
                <a:latin typeface="+mj-ea"/>
                <a:ea typeface="+mj-ea"/>
              </a:rPr>
              <a:t>     Range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zh-TW" altLang="en-US" sz="2400" dirty="0">
              <a:latin typeface="+mj-ea"/>
              <a:ea typeface="+mj-ea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4149080"/>
            <a:ext cx="4568679" cy="2205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04333" y="139830"/>
            <a:ext cx="10363200" cy="780155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五、貼膠機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816" y="1726090"/>
            <a:ext cx="7524520" cy="4911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804333" y="919985"/>
            <a:ext cx="8784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sz="2400" dirty="0" smtClean="0">
                <a:latin typeface="+mj-ea"/>
                <a:ea typeface="+mj-ea"/>
              </a:rPr>
              <a:t>機</a:t>
            </a:r>
            <a:r>
              <a:rPr lang="zh-TW" altLang="en-US" sz="2400" dirty="0">
                <a:latin typeface="+mj-ea"/>
                <a:ea typeface="+mj-ea"/>
              </a:rPr>
              <a:t>臺外部及機臺周圍清潔，使用無塵布沾 </a:t>
            </a:r>
            <a:r>
              <a:rPr lang="en-US" altLang="zh-TW" sz="2400" dirty="0">
                <a:latin typeface="+mj-ea"/>
                <a:ea typeface="+mj-ea"/>
              </a:rPr>
              <a:t>IPA (</a:t>
            </a:r>
            <a:r>
              <a:rPr lang="zh-TW" altLang="en-US" sz="2400" dirty="0">
                <a:latin typeface="+mj-ea"/>
                <a:ea typeface="+mj-ea"/>
              </a:rPr>
              <a:t>異丙醇</a:t>
            </a:r>
            <a:r>
              <a:rPr lang="en-US" altLang="zh-TW" sz="2400" dirty="0">
                <a:latin typeface="+mj-ea"/>
                <a:ea typeface="+mj-ea"/>
              </a:rPr>
              <a:t>)</a:t>
            </a:r>
            <a:r>
              <a:rPr lang="zh-TW" altLang="en-US" sz="2400" dirty="0">
                <a:latin typeface="+mj-ea"/>
                <a:ea typeface="+mj-ea"/>
              </a:rPr>
              <a:t>擦拭</a:t>
            </a:r>
            <a:r>
              <a:rPr lang="zh-TW" altLang="en-US" sz="2400" dirty="0" smtClean="0">
                <a:latin typeface="+mj-ea"/>
                <a:ea typeface="+mj-ea"/>
              </a:rPr>
              <a:t>，依照</a:t>
            </a:r>
            <a:r>
              <a:rPr lang="zh-TW" altLang="en-US" sz="2400" dirty="0">
                <a:latin typeface="+mj-ea"/>
                <a:ea typeface="+mj-ea"/>
              </a:rPr>
              <a:t>貼膠機每月保養記錄</a:t>
            </a:r>
            <a:r>
              <a:rPr lang="zh-TW" altLang="en-US" sz="2400" dirty="0" smtClean="0">
                <a:latin typeface="+mj-ea"/>
                <a:ea typeface="+mj-ea"/>
              </a:rPr>
              <a:t>表，</a:t>
            </a:r>
            <a:r>
              <a:rPr lang="zh-TW" altLang="en-US" sz="2400" dirty="0">
                <a:latin typeface="+mj-ea"/>
                <a:ea typeface="+mj-ea"/>
              </a:rPr>
              <a:t>逐項執行檢查並</a:t>
            </a:r>
            <a:r>
              <a:rPr lang="zh-TW" altLang="en-US" sz="2400" dirty="0" smtClean="0">
                <a:latin typeface="+mj-ea"/>
                <a:ea typeface="+mj-ea"/>
              </a:rPr>
              <a:t>記錄。</a:t>
            </a:r>
            <a:endParaRPr lang="zh-TW" altLang="en-US" sz="2400" dirty="0">
              <a:latin typeface="+mj-ea"/>
              <a:ea typeface="+mj-ea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04333" y="1844824"/>
            <a:ext cx="5904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lvl="1" indent="-361950">
              <a:buAutoNum type="arabicPeriod" startAt="2"/>
            </a:pPr>
            <a:r>
              <a:rPr lang="en-US" altLang="zh-TW" sz="2400" dirty="0" smtClean="0">
                <a:latin typeface="+mj-ea"/>
                <a:ea typeface="+mj-ea"/>
              </a:rPr>
              <a:t>Machine </a:t>
            </a:r>
            <a:r>
              <a:rPr lang="en-US" altLang="zh-TW" sz="2400" dirty="0">
                <a:latin typeface="+mj-ea"/>
                <a:ea typeface="+mj-ea"/>
              </a:rPr>
              <a:t>Hardware </a:t>
            </a:r>
            <a:r>
              <a:rPr lang="zh-TW" altLang="en-US" sz="2400" dirty="0" smtClean="0">
                <a:latin typeface="+mj-ea"/>
                <a:ea typeface="+mj-ea"/>
              </a:rPr>
              <a:t>以</a:t>
            </a:r>
            <a:r>
              <a:rPr lang="zh-TW" altLang="zh-TW" sz="2400" dirty="0" smtClean="0">
                <a:latin typeface="+mj-ea"/>
                <a:ea typeface="+mj-ea"/>
              </a:rPr>
              <a:t>無</a:t>
            </a:r>
            <a:r>
              <a:rPr lang="zh-TW" altLang="zh-TW" sz="2400" dirty="0">
                <a:latin typeface="+mj-ea"/>
                <a:ea typeface="+mj-ea"/>
              </a:rPr>
              <a:t>塵布沾</a:t>
            </a:r>
            <a:r>
              <a:rPr lang="en-US" altLang="zh-TW" sz="2400" dirty="0">
                <a:latin typeface="+mj-ea"/>
                <a:ea typeface="+mj-ea"/>
              </a:rPr>
              <a:t> IPA (</a:t>
            </a:r>
            <a:r>
              <a:rPr lang="zh-TW" altLang="zh-TW" sz="2400" dirty="0">
                <a:latin typeface="+mj-ea"/>
                <a:ea typeface="+mj-ea"/>
              </a:rPr>
              <a:t>異丙醇</a:t>
            </a:r>
            <a:r>
              <a:rPr lang="en-US" altLang="zh-TW" sz="2400" dirty="0">
                <a:latin typeface="+mj-ea"/>
                <a:ea typeface="+mj-ea"/>
              </a:rPr>
              <a:t>)</a:t>
            </a:r>
            <a:r>
              <a:rPr lang="zh-TW" altLang="zh-TW" sz="2400" dirty="0" smtClean="0">
                <a:latin typeface="+mj-ea"/>
                <a:ea typeface="+mj-ea"/>
              </a:rPr>
              <a:t>擦拭、</a:t>
            </a:r>
            <a:r>
              <a:rPr lang="zh-TW" altLang="zh-TW" sz="2400" dirty="0">
                <a:latin typeface="+mj-ea"/>
                <a:ea typeface="+mj-ea"/>
              </a:rPr>
              <a:t>檢視有無</a:t>
            </a:r>
            <a:r>
              <a:rPr lang="zh-TW" altLang="zh-TW" sz="2400" dirty="0" smtClean="0">
                <a:latin typeface="+mj-ea"/>
                <a:ea typeface="+mj-ea"/>
              </a:rPr>
              <a:t>異常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zh-TW" altLang="zh-TW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4810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983432" y="836712"/>
            <a:ext cx="8280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altLang="zh-TW" sz="2400" dirty="0" smtClean="0">
                <a:latin typeface="+mj-ea"/>
                <a:ea typeface="+mj-ea"/>
              </a:rPr>
              <a:t>3.</a:t>
            </a:r>
            <a:r>
              <a:rPr lang="zh-TW" altLang="en-US" sz="2400" dirty="0" smtClean="0">
                <a:latin typeface="+mj-ea"/>
                <a:ea typeface="+mj-ea"/>
              </a:rPr>
              <a:t> </a:t>
            </a:r>
            <a:r>
              <a:rPr lang="zh-TW" altLang="zh-TW" sz="2400" dirty="0" smtClean="0">
                <a:latin typeface="+mj-ea"/>
                <a:ea typeface="+mj-ea"/>
              </a:rPr>
              <a:t>確認</a:t>
            </a:r>
            <a:r>
              <a:rPr lang="zh-TW" altLang="zh-TW" sz="2400" dirty="0">
                <a:latin typeface="+mj-ea"/>
                <a:ea typeface="+mj-ea"/>
              </a:rPr>
              <a:t>真空設定與溫度設定值，逐項執行檢查並</a:t>
            </a:r>
            <a:r>
              <a:rPr lang="zh-TW" altLang="zh-TW" sz="2400" dirty="0" smtClean="0">
                <a:latin typeface="+mj-ea"/>
                <a:ea typeface="+mj-ea"/>
              </a:rPr>
              <a:t>記錄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en-US" altLang="zh-TW" sz="2400" dirty="0" smtClean="0">
              <a:latin typeface="+mj-ea"/>
              <a:ea typeface="+mj-ea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600" y="1700808"/>
            <a:ext cx="7488832" cy="4620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6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  <p:sp>
        <p:nvSpPr>
          <p:cNvPr id="6" name="標題 1"/>
          <p:cNvSpPr>
            <a:spLocks noGrp="1"/>
          </p:cNvSpPr>
          <p:nvPr>
            <p:ph type="title"/>
          </p:nvPr>
        </p:nvSpPr>
        <p:spPr>
          <a:xfrm>
            <a:off x="803695" y="206540"/>
            <a:ext cx="10363200" cy="780155"/>
          </a:xfrm>
        </p:spPr>
        <p:txBody>
          <a:bodyPr/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六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撕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膠機</a:t>
            </a:r>
            <a:endParaRPr lang="zh-TW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776" y="1810452"/>
            <a:ext cx="7632178" cy="485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803695" y="1052736"/>
            <a:ext cx="5688632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>
              <a:spcBef>
                <a:spcPts val="600"/>
              </a:spcBef>
            </a:pPr>
            <a:r>
              <a:rPr lang="en-US" altLang="zh-TW" sz="2400" dirty="0" smtClean="0">
                <a:latin typeface="+mj-ea"/>
                <a:ea typeface="+mj-ea"/>
              </a:rPr>
              <a:t>1.</a:t>
            </a:r>
            <a:r>
              <a:rPr lang="zh-TW" altLang="en-US" sz="2400" dirty="0" smtClean="0">
                <a:latin typeface="+mj-ea"/>
                <a:ea typeface="+mj-ea"/>
              </a:rPr>
              <a:t> </a:t>
            </a:r>
            <a:r>
              <a:rPr lang="zh-TW" altLang="zh-TW" sz="2400" dirty="0" smtClean="0">
                <a:latin typeface="+mj-ea"/>
                <a:ea typeface="+mj-ea"/>
              </a:rPr>
              <a:t>機</a:t>
            </a:r>
            <a:r>
              <a:rPr lang="zh-TW" altLang="zh-TW" sz="2400" dirty="0">
                <a:latin typeface="+mj-ea"/>
                <a:ea typeface="+mj-ea"/>
              </a:rPr>
              <a:t>臺外部及機臺周圍清潔，使用無</a:t>
            </a:r>
            <a:r>
              <a:rPr lang="zh-TW" altLang="zh-TW" sz="2400" dirty="0" smtClean="0">
                <a:latin typeface="+mj-ea"/>
                <a:ea typeface="+mj-ea"/>
              </a:rPr>
              <a:t>塵</a:t>
            </a:r>
            <a:endParaRPr lang="en-US" altLang="zh-TW" sz="2400" dirty="0" smtClean="0">
              <a:latin typeface="+mj-ea"/>
              <a:ea typeface="+mj-ea"/>
            </a:endParaRPr>
          </a:p>
          <a:p>
            <a:pPr marL="0" lvl="1">
              <a:spcBef>
                <a:spcPts val="600"/>
              </a:spcBef>
            </a:pPr>
            <a:r>
              <a:rPr lang="zh-TW" altLang="en-US" sz="2400" dirty="0">
                <a:latin typeface="+mj-ea"/>
                <a:ea typeface="+mj-ea"/>
              </a:rPr>
              <a:t> </a:t>
            </a:r>
            <a:r>
              <a:rPr lang="zh-TW" altLang="en-US" sz="2400" dirty="0" smtClean="0">
                <a:latin typeface="+mj-ea"/>
                <a:ea typeface="+mj-ea"/>
              </a:rPr>
              <a:t>   </a:t>
            </a:r>
            <a:r>
              <a:rPr lang="zh-TW" altLang="zh-TW" sz="2400" dirty="0" smtClean="0">
                <a:latin typeface="+mj-ea"/>
                <a:ea typeface="+mj-ea"/>
              </a:rPr>
              <a:t>布</a:t>
            </a:r>
            <a:r>
              <a:rPr lang="zh-TW" altLang="zh-TW" sz="2400" dirty="0">
                <a:latin typeface="+mj-ea"/>
                <a:ea typeface="+mj-ea"/>
              </a:rPr>
              <a:t>沾</a:t>
            </a:r>
            <a:r>
              <a:rPr lang="en-US" altLang="zh-TW" sz="2400" dirty="0">
                <a:latin typeface="+mj-ea"/>
                <a:ea typeface="+mj-ea"/>
              </a:rPr>
              <a:t> IPA (</a:t>
            </a:r>
            <a:r>
              <a:rPr lang="zh-TW" altLang="zh-TW" sz="2400" dirty="0">
                <a:latin typeface="+mj-ea"/>
                <a:ea typeface="+mj-ea"/>
              </a:rPr>
              <a:t>異丙醇</a:t>
            </a:r>
            <a:r>
              <a:rPr lang="en-US" altLang="zh-TW" sz="2400" dirty="0">
                <a:latin typeface="+mj-ea"/>
                <a:ea typeface="+mj-ea"/>
              </a:rPr>
              <a:t>)</a:t>
            </a:r>
            <a:r>
              <a:rPr lang="zh-TW" altLang="zh-TW" sz="2400" dirty="0">
                <a:latin typeface="+mj-ea"/>
                <a:ea typeface="+mj-ea"/>
              </a:rPr>
              <a:t>擦拭，依照撕膠機</a:t>
            </a:r>
            <a:r>
              <a:rPr lang="zh-TW" altLang="zh-TW" sz="2400" dirty="0" smtClean="0">
                <a:latin typeface="+mj-ea"/>
                <a:ea typeface="+mj-ea"/>
              </a:rPr>
              <a:t>每</a:t>
            </a:r>
            <a:endParaRPr lang="en-US" altLang="zh-TW" sz="2400" dirty="0" smtClean="0">
              <a:latin typeface="+mj-ea"/>
              <a:ea typeface="+mj-ea"/>
            </a:endParaRPr>
          </a:p>
          <a:p>
            <a:pPr marL="0" lvl="1">
              <a:spcBef>
                <a:spcPts val="600"/>
              </a:spcBef>
            </a:pPr>
            <a:r>
              <a:rPr lang="zh-TW" altLang="en-US" sz="2400" dirty="0">
                <a:latin typeface="+mj-ea"/>
                <a:ea typeface="+mj-ea"/>
              </a:rPr>
              <a:t> </a:t>
            </a:r>
            <a:r>
              <a:rPr lang="zh-TW" altLang="en-US" sz="2400" dirty="0" smtClean="0">
                <a:latin typeface="+mj-ea"/>
                <a:ea typeface="+mj-ea"/>
              </a:rPr>
              <a:t>   </a:t>
            </a:r>
            <a:r>
              <a:rPr lang="zh-TW" altLang="zh-TW" sz="2400" dirty="0" smtClean="0">
                <a:latin typeface="+mj-ea"/>
                <a:ea typeface="+mj-ea"/>
              </a:rPr>
              <a:t>月</a:t>
            </a:r>
            <a:r>
              <a:rPr lang="zh-TW" altLang="zh-TW" sz="2400" dirty="0">
                <a:latin typeface="+mj-ea"/>
                <a:ea typeface="+mj-ea"/>
              </a:rPr>
              <a:t>保養記錄</a:t>
            </a:r>
            <a:r>
              <a:rPr lang="zh-TW" altLang="zh-TW" sz="2400" dirty="0" smtClean="0">
                <a:latin typeface="+mj-ea"/>
                <a:ea typeface="+mj-ea"/>
              </a:rPr>
              <a:t>表，</a:t>
            </a:r>
            <a:r>
              <a:rPr lang="zh-TW" altLang="zh-TW" sz="2400" dirty="0">
                <a:latin typeface="+mj-ea"/>
                <a:ea typeface="+mj-ea"/>
              </a:rPr>
              <a:t>逐項</a:t>
            </a:r>
            <a:r>
              <a:rPr lang="zh-TW" altLang="zh-TW" sz="2400" dirty="0" smtClean="0">
                <a:latin typeface="+mj-ea"/>
                <a:ea typeface="+mj-ea"/>
              </a:rPr>
              <a:t>執行檢查</a:t>
            </a:r>
            <a:r>
              <a:rPr lang="zh-TW" altLang="zh-TW" sz="2400" dirty="0">
                <a:latin typeface="+mj-ea"/>
                <a:ea typeface="+mj-ea"/>
              </a:rPr>
              <a:t>並</a:t>
            </a:r>
            <a:r>
              <a:rPr lang="zh-TW" altLang="zh-TW" sz="2400" dirty="0" smtClean="0">
                <a:latin typeface="+mj-ea"/>
                <a:ea typeface="+mj-ea"/>
              </a:rPr>
              <a:t>記錄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en-US" altLang="zh-TW" sz="2400" dirty="0" smtClean="0">
              <a:latin typeface="+mj-ea"/>
              <a:ea typeface="+mj-ea"/>
            </a:endParaRPr>
          </a:p>
          <a:p>
            <a:pPr marL="0" lvl="1">
              <a:spcBef>
                <a:spcPts val="0"/>
              </a:spcBef>
            </a:pPr>
            <a:endParaRPr lang="zh-TW" altLang="zh-TW" sz="2400" dirty="0">
              <a:latin typeface="+mj-ea"/>
              <a:ea typeface="+mj-ea"/>
            </a:endParaRPr>
          </a:p>
          <a:p>
            <a:pPr marL="0" lvl="1">
              <a:spcBef>
                <a:spcPts val="600"/>
              </a:spcBef>
            </a:pPr>
            <a:r>
              <a:rPr lang="en-US" altLang="zh-TW" sz="2400" dirty="0" smtClean="0">
                <a:latin typeface="+mj-ea"/>
                <a:ea typeface="+mj-ea"/>
              </a:rPr>
              <a:t>2.</a:t>
            </a:r>
            <a:r>
              <a:rPr lang="zh-TW" altLang="en-US" sz="2400" dirty="0" smtClean="0">
                <a:latin typeface="+mj-ea"/>
                <a:ea typeface="+mj-ea"/>
              </a:rPr>
              <a:t> </a:t>
            </a:r>
            <a:r>
              <a:rPr lang="en-US" altLang="zh-TW" sz="2400" dirty="0" smtClean="0">
                <a:latin typeface="+mj-ea"/>
                <a:ea typeface="+mj-ea"/>
              </a:rPr>
              <a:t>Machine </a:t>
            </a:r>
            <a:r>
              <a:rPr lang="en-US" altLang="zh-TW" sz="2400" dirty="0">
                <a:latin typeface="+mj-ea"/>
                <a:ea typeface="+mj-ea"/>
              </a:rPr>
              <a:t>Hardware </a:t>
            </a:r>
            <a:r>
              <a:rPr lang="zh-TW" altLang="zh-TW" sz="2400" dirty="0">
                <a:latin typeface="+mj-ea"/>
                <a:ea typeface="+mj-ea"/>
              </a:rPr>
              <a:t>無塵布沾</a:t>
            </a:r>
            <a:r>
              <a:rPr lang="en-US" altLang="zh-TW" sz="2400" dirty="0">
                <a:latin typeface="+mj-ea"/>
                <a:ea typeface="+mj-ea"/>
              </a:rPr>
              <a:t> IPA (</a:t>
            </a:r>
            <a:r>
              <a:rPr lang="zh-TW" altLang="zh-TW" sz="2400" dirty="0" smtClean="0">
                <a:latin typeface="+mj-ea"/>
                <a:ea typeface="+mj-ea"/>
              </a:rPr>
              <a:t>異</a:t>
            </a:r>
            <a:r>
              <a:rPr lang="zh-TW" altLang="en-US" sz="2400" dirty="0" smtClean="0">
                <a:latin typeface="+mj-ea"/>
                <a:ea typeface="+mj-ea"/>
              </a:rPr>
              <a:t> </a:t>
            </a:r>
            <a:endParaRPr lang="en-US" altLang="zh-TW" sz="2400" dirty="0" smtClean="0">
              <a:latin typeface="+mj-ea"/>
              <a:ea typeface="+mj-ea"/>
            </a:endParaRPr>
          </a:p>
          <a:p>
            <a:pPr marL="0" lvl="1">
              <a:spcBef>
                <a:spcPts val="600"/>
              </a:spcBef>
            </a:pPr>
            <a:r>
              <a:rPr lang="zh-TW" altLang="en-US" sz="2400" dirty="0">
                <a:latin typeface="+mj-ea"/>
                <a:ea typeface="+mj-ea"/>
              </a:rPr>
              <a:t> </a:t>
            </a:r>
            <a:r>
              <a:rPr lang="zh-TW" altLang="en-US" sz="2400" dirty="0" smtClean="0">
                <a:latin typeface="+mj-ea"/>
                <a:ea typeface="+mj-ea"/>
              </a:rPr>
              <a:t>   </a:t>
            </a:r>
            <a:r>
              <a:rPr lang="zh-TW" altLang="zh-TW" sz="2400" dirty="0" smtClean="0">
                <a:latin typeface="+mj-ea"/>
                <a:ea typeface="+mj-ea"/>
              </a:rPr>
              <a:t>丙醇</a:t>
            </a:r>
            <a:r>
              <a:rPr lang="en-US" altLang="zh-TW" sz="2400" dirty="0">
                <a:latin typeface="+mj-ea"/>
                <a:ea typeface="+mj-ea"/>
              </a:rPr>
              <a:t>)</a:t>
            </a:r>
            <a:r>
              <a:rPr lang="zh-TW" altLang="zh-TW" sz="2400" dirty="0">
                <a:latin typeface="+mj-ea"/>
                <a:ea typeface="+mj-ea"/>
              </a:rPr>
              <a:t>擦拭、檢視有無</a:t>
            </a:r>
            <a:r>
              <a:rPr lang="zh-TW" altLang="zh-TW" sz="2400" dirty="0" smtClean="0">
                <a:latin typeface="+mj-ea"/>
                <a:ea typeface="+mj-ea"/>
              </a:rPr>
              <a:t>異常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zh-TW" altLang="zh-TW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3768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983432" y="836712"/>
            <a:ext cx="8280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altLang="zh-TW" sz="2400" dirty="0" smtClean="0">
                <a:latin typeface="+mj-ea"/>
                <a:ea typeface="+mj-ea"/>
              </a:rPr>
              <a:t>3.</a:t>
            </a:r>
            <a:r>
              <a:rPr lang="zh-TW" altLang="en-US" sz="2400" dirty="0" smtClean="0">
                <a:latin typeface="+mj-ea"/>
                <a:ea typeface="+mj-ea"/>
              </a:rPr>
              <a:t> </a:t>
            </a:r>
            <a:r>
              <a:rPr lang="zh-TW" altLang="zh-TW" sz="2400" dirty="0" smtClean="0">
                <a:latin typeface="+mj-ea"/>
                <a:ea typeface="+mj-ea"/>
              </a:rPr>
              <a:t>確認</a:t>
            </a:r>
            <a:r>
              <a:rPr lang="zh-TW" altLang="zh-TW" sz="2400" dirty="0">
                <a:latin typeface="+mj-ea"/>
                <a:ea typeface="+mj-ea"/>
              </a:rPr>
              <a:t>真空設定與溫度設定值，逐項執行檢查並</a:t>
            </a:r>
            <a:r>
              <a:rPr lang="zh-TW" altLang="zh-TW" sz="2400" dirty="0" smtClean="0">
                <a:latin typeface="+mj-ea"/>
                <a:ea typeface="+mj-ea"/>
              </a:rPr>
              <a:t>記錄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en-US" altLang="zh-TW" sz="2400" dirty="0" smtClean="0">
              <a:latin typeface="+mj-ea"/>
              <a:ea typeface="+mj-ea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4" y="1844824"/>
            <a:ext cx="8585240" cy="4513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3636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  <p:sp>
        <p:nvSpPr>
          <p:cNvPr id="7" name="標題 1"/>
          <p:cNvSpPr txBox="1">
            <a:spLocks/>
          </p:cNvSpPr>
          <p:nvPr/>
        </p:nvSpPr>
        <p:spPr bwMode="auto">
          <a:xfrm>
            <a:off x="804333" y="272581"/>
            <a:ext cx="10363200" cy="780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微軟正黑體" pitchFamily="34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微軟正黑體" pitchFamily="34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微軟正黑體" pitchFamily="34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微軟正黑體" pitchFamily="34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微軟正黑體" pitchFamily="34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微軟正黑體" pitchFamily="34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微軟正黑體" pitchFamily="34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微軟正黑體" pitchFamily="34" charset="-120"/>
              </a:defRPr>
            </a:lvl9pPr>
          </a:lstStyle>
          <a:p>
            <a:r>
              <a:rPr kumimoji="0"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七、</a:t>
            </a:r>
            <a:r>
              <a:rPr kumimoji="0" lang="en-US" altLang="zh-TW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OSC-1</a:t>
            </a:r>
            <a:r>
              <a:rPr kumimoji="0"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 振盪槽</a:t>
            </a:r>
            <a:endParaRPr kumimoji="0" lang="zh-TW" alt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864" y="1052736"/>
            <a:ext cx="6715844" cy="5446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810230" y="1340768"/>
            <a:ext cx="5501794" cy="182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ts val="4500"/>
              </a:lnSpc>
              <a:buFont typeface="+mj-lt"/>
              <a:buAutoNum type="arabicPeriod"/>
            </a:pPr>
            <a:r>
              <a:rPr lang="zh-TW" altLang="zh-TW" sz="2800" dirty="0">
                <a:latin typeface="+mj-ea"/>
                <a:ea typeface="+mj-ea"/>
              </a:rPr>
              <a:t>依照振盪槽每月保養記錄</a:t>
            </a:r>
            <a:r>
              <a:rPr lang="zh-TW" altLang="zh-TW" sz="2800" dirty="0" smtClean="0">
                <a:latin typeface="+mj-ea"/>
                <a:ea typeface="+mj-ea"/>
              </a:rPr>
              <a:t>表，</a:t>
            </a:r>
            <a:r>
              <a:rPr lang="zh-TW" altLang="zh-TW" sz="2800" dirty="0">
                <a:latin typeface="+mj-ea"/>
                <a:ea typeface="+mj-ea"/>
              </a:rPr>
              <a:t>保養時排水清潔內部，逐項執行檢查並</a:t>
            </a:r>
            <a:r>
              <a:rPr lang="zh-TW" altLang="zh-TW" sz="2800" dirty="0" smtClean="0">
                <a:latin typeface="+mj-ea"/>
                <a:ea typeface="+mj-ea"/>
              </a:rPr>
              <a:t>記錄</a:t>
            </a:r>
            <a:r>
              <a:rPr lang="zh-TW" altLang="en-US" sz="2800" dirty="0" smtClean="0">
                <a:latin typeface="+mj-ea"/>
                <a:ea typeface="+mj-ea"/>
              </a:rPr>
              <a:t>。</a:t>
            </a:r>
            <a:endParaRPr lang="zh-TW" altLang="zh-TW" sz="2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78384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15</a:t>
            </a:fld>
            <a:endParaRPr lang="zh-TW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027"/>
                    </a14:imgEffect>
                    <a14:imgEffect>
                      <a14:brightnessContrast bright="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729478"/>
            <a:ext cx="3960440" cy="2991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623392" y="404664"/>
            <a:ext cx="6227772" cy="319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500"/>
              </a:lnSpc>
              <a:buAutoNum type="arabicPeriod" startAt="2"/>
            </a:pPr>
            <a:r>
              <a:rPr lang="zh-TW" altLang="en-US" sz="3200" b="1" dirty="0" smtClean="0">
                <a:latin typeface="+mj-ea"/>
                <a:ea typeface="+mj-ea"/>
              </a:rPr>
              <a:t> 超溫功能測試：</a:t>
            </a:r>
            <a:endParaRPr lang="en-US" altLang="zh-TW" sz="3200" b="1" dirty="0" smtClean="0">
              <a:latin typeface="+mj-ea"/>
              <a:ea typeface="+mj-ea"/>
            </a:endParaRPr>
          </a:p>
          <a:p>
            <a:pPr>
              <a:lnSpc>
                <a:spcPts val="3500"/>
              </a:lnSpc>
            </a:pPr>
            <a:endParaRPr lang="en-US" altLang="zh-TW" sz="2400" dirty="0" smtClean="0">
              <a:latin typeface="+mj-ea"/>
              <a:ea typeface="+mj-ea"/>
            </a:endParaRPr>
          </a:p>
          <a:p>
            <a:pPr marL="715963" lvl="2" indent="-354013">
              <a:lnSpc>
                <a:spcPts val="3500"/>
              </a:lnSpc>
            </a:pPr>
            <a:r>
              <a:rPr lang="zh-TW" alt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→ </a:t>
            </a:r>
            <a:r>
              <a:rPr lang="zh-TW" altLang="zh-TW" sz="2400" dirty="0" smtClean="0">
                <a:latin typeface="+mj-ea"/>
                <a:ea typeface="+mj-ea"/>
              </a:rPr>
              <a:t>確認</a:t>
            </a:r>
            <a:r>
              <a:rPr lang="en-US" altLang="zh-TW" sz="2400" dirty="0" smtClean="0">
                <a:latin typeface="+mj-ea"/>
                <a:ea typeface="+mj-ea"/>
              </a:rPr>
              <a:t> </a:t>
            </a:r>
            <a:r>
              <a:rPr lang="en-US" altLang="zh-TW" sz="2400" dirty="0">
                <a:latin typeface="+mj-ea"/>
                <a:ea typeface="+mj-ea"/>
              </a:rPr>
              <a:t>HOT N2 Heater</a:t>
            </a:r>
            <a:r>
              <a:rPr lang="zh-TW" altLang="zh-TW" sz="2400" dirty="0">
                <a:latin typeface="+mj-ea"/>
                <a:ea typeface="+mj-ea"/>
              </a:rPr>
              <a:t>、管路設定</a:t>
            </a:r>
            <a:r>
              <a:rPr lang="zh-TW" altLang="zh-TW" sz="2400" dirty="0" smtClean="0">
                <a:latin typeface="+mj-ea"/>
                <a:ea typeface="+mj-ea"/>
              </a:rPr>
              <a:t>溫度</a:t>
            </a:r>
            <a:endParaRPr lang="en-US" altLang="zh-TW" sz="2400" dirty="0" smtClean="0">
              <a:latin typeface="+mj-ea"/>
              <a:ea typeface="+mj-ea"/>
            </a:endParaRPr>
          </a:p>
          <a:p>
            <a:pPr marL="715963" lvl="2" indent="-354013">
              <a:lnSpc>
                <a:spcPts val="3500"/>
              </a:lnSpc>
            </a:pPr>
            <a:r>
              <a:rPr lang="zh-TW" altLang="en-US" sz="2400" dirty="0">
                <a:latin typeface="+mj-ea"/>
                <a:ea typeface="+mj-ea"/>
              </a:rPr>
              <a:t> </a:t>
            </a:r>
            <a:r>
              <a:rPr lang="zh-TW" altLang="en-US" sz="2400" dirty="0" smtClean="0">
                <a:latin typeface="+mj-ea"/>
                <a:ea typeface="+mj-ea"/>
              </a:rPr>
              <a:t>    </a:t>
            </a:r>
            <a:r>
              <a:rPr lang="en-US" altLang="zh-TW" sz="2400" dirty="0" smtClean="0">
                <a:latin typeface="+mj-ea"/>
                <a:ea typeface="+mj-ea"/>
              </a:rPr>
              <a:t>Interlock</a:t>
            </a:r>
            <a:r>
              <a:rPr lang="zh-TW" altLang="zh-TW" sz="2400" dirty="0">
                <a:latin typeface="+mj-ea"/>
                <a:ea typeface="+mj-ea"/>
              </a:rPr>
              <a:t>，溫度高於設定時停止</a:t>
            </a:r>
            <a:r>
              <a:rPr lang="zh-TW" altLang="zh-TW" sz="2400" dirty="0" smtClean="0">
                <a:latin typeface="+mj-ea"/>
                <a:ea typeface="+mj-ea"/>
              </a:rPr>
              <a:t>加熱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en-US" altLang="zh-TW" sz="2400" dirty="0" smtClean="0">
              <a:latin typeface="+mj-ea"/>
              <a:ea typeface="+mj-ea"/>
            </a:endParaRPr>
          </a:p>
          <a:p>
            <a:pPr marL="715963" lvl="2" indent="-354013">
              <a:lnSpc>
                <a:spcPts val="3500"/>
              </a:lnSpc>
            </a:pPr>
            <a:endParaRPr lang="en-US" altLang="zh-TW" sz="2400" dirty="0" smtClean="0">
              <a:latin typeface="+mj-ea"/>
              <a:ea typeface="+mj-ea"/>
            </a:endParaRPr>
          </a:p>
          <a:p>
            <a:pPr marL="715963" lvl="2" indent="-354013">
              <a:lnSpc>
                <a:spcPts val="3500"/>
              </a:lnSpc>
            </a:pPr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↓</a:t>
            </a:r>
            <a:r>
              <a:rPr lang="zh-TW" alt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TW" altLang="en-US" sz="2400" dirty="0" smtClean="0">
                <a:latin typeface="+mj-ea"/>
                <a:ea typeface="+mj-ea"/>
              </a:rPr>
              <a:t>超過</a:t>
            </a:r>
            <a:r>
              <a:rPr lang="zh-TW" altLang="en-US" sz="2400" dirty="0">
                <a:latin typeface="+mj-ea"/>
                <a:ea typeface="+mj-ea"/>
              </a:rPr>
              <a:t>設定溫度時，燈號滅，即 </a:t>
            </a:r>
            <a:r>
              <a:rPr lang="en-US" altLang="zh-TW" sz="2400" dirty="0" smtClean="0">
                <a:latin typeface="+mj-ea"/>
                <a:ea typeface="+mj-ea"/>
              </a:rPr>
              <a:t>SCR </a:t>
            </a:r>
            <a:r>
              <a:rPr lang="zh-TW" altLang="en-US" sz="2400" dirty="0" smtClean="0">
                <a:latin typeface="+mj-ea"/>
                <a:ea typeface="+mj-ea"/>
              </a:rPr>
              <a:t> </a:t>
            </a:r>
            <a:endParaRPr lang="en-US" altLang="zh-TW" sz="2400" dirty="0" smtClean="0">
              <a:latin typeface="+mj-ea"/>
              <a:ea typeface="+mj-ea"/>
            </a:endParaRPr>
          </a:p>
          <a:p>
            <a:pPr marL="715963" lvl="2" indent="-354013">
              <a:lnSpc>
                <a:spcPts val="3500"/>
              </a:lnSpc>
            </a:pPr>
            <a:r>
              <a:rPr lang="zh-TW" altLang="en-US" sz="2400" dirty="0">
                <a:latin typeface="+mj-ea"/>
                <a:ea typeface="+mj-ea"/>
              </a:rPr>
              <a:t> </a:t>
            </a:r>
            <a:r>
              <a:rPr lang="zh-TW" altLang="en-US" sz="2400" dirty="0" smtClean="0">
                <a:latin typeface="+mj-ea"/>
                <a:ea typeface="+mj-ea"/>
              </a:rPr>
              <a:t>    </a:t>
            </a:r>
            <a:r>
              <a:rPr lang="en-US" altLang="zh-TW" sz="2400" dirty="0" smtClean="0">
                <a:latin typeface="+mj-ea"/>
                <a:ea typeface="+mj-ea"/>
              </a:rPr>
              <a:t>Power </a:t>
            </a:r>
            <a:r>
              <a:rPr lang="en-US" altLang="zh-TW" sz="2400" dirty="0">
                <a:latin typeface="+mj-ea"/>
                <a:ea typeface="+mj-ea"/>
              </a:rPr>
              <a:t>OFF</a:t>
            </a:r>
            <a:r>
              <a:rPr lang="zh-TW" altLang="en-US" sz="2400" dirty="0">
                <a:latin typeface="+mj-ea"/>
                <a:ea typeface="+mj-ea"/>
              </a:rPr>
              <a:t>，</a:t>
            </a:r>
            <a:r>
              <a:rPr lang="en-US" altLang="zh-TW" sz="2400" dirty="0">
                <a:latin typeface="+mj-ea"/>
                <a:ea typeface="+mj-ea"/>
              </a:rPr>
              <a:t>Heater </a:t>
            </a:r>
            <a:r>
              <a:rPr lang="zh-TW" altLang="en-US" sz="2400" dirty="0">
                <a:latin typeface="+mj-ea"/>
                <a:ea typeface="+mj-ea"/>
              </a:rPr>
              <a:t>無</a:t>
            </a:r>
            <a:r>
              <a:rPr lang="zh-TW" altLang="en-US" sz="2400" dirty="0" smtClean="0">
                <a:latin typeface="+mj-ea"/>
                <a:ea typeface="+mj-ea"/>
              </a:rPr>
              <a:t>加熱。</a:t>
            </a:r>
            <a:endParaRPr lang="zh-TW" altLang="zh-TW" sz="2400" dirty="0" smtClean="0">
              <a:latin typeface="+mj-ea"/>
              <a:ea typeface="+mj-ea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616" y="3789040"/>
            <a:ext cx="7341759" cy="2743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949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16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772757" y="332656"/>
            <a:ext cx="7413658" cy="541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zh-TW" sz="3200" b="1" dirty="0" smtClean="0">
                <a:latin typeface="+mj-ea"/>
                <a:ea typeface="+mj-ea"/>
              </a:rPr>
              <a:t>3.</a:t>
            </a:r>
            <a:r>
              <a:rPr lang="zh-TW" altLang="en-US" sz="3200" b="1" dirty="0" smtClean="0">
                <a:latin typeface="+mj-ea"/>
                <a:ea typeface="+mj-ea"/>
              </a:rPr>
              <a:t> 確認 </a:t>
            </a:r>
            <a:r>
              <a:rPr lang="en-US" altLang="zh-TW" sz="3200" b="1" dirty="0">
                <a:latin typeface="+mj-ea"/>
                <a:ea typeface="+mj-ea"/>
              </a:rPr>
              <a:t>HOT N2 Tank </a:t>
            </a:r>
            <a:r>
              <a:rPr lang="zh-TW" altLang="en-US" sz="3200" b="1" dirty="0">
                <a:latin typeface="+mj-ea"/>
                <a:ea typeface="+mj-ea"/>
              </a:rPr>
              <a:t>溫度 </a:t>
            </a:r>
            <a:r>
              <a:rPr lang="en-US" altLang="zh-TW" sz="3200" b="1" dirty="0">
                <a:latin typeface="+mj-ea"/>
                <a:ea typeface="+mj-ea"/>
              </a:rPr>
              <a:t>Interlock</a:t>
            </a:r>
            <a:r>
              <a:rPr lang="zh-TW" altLang="en-US" sz="3200" b="1" dirty="0" smtClean="0">
                <a:latin typeface="+mj-ea"/>
                <a:ea typeface="+mj-ea"/>
              </a:rPr>
              <a:t>：</a:t>
            </a:r>
            <a:endParaRPr lang="en-US" altLang="zh-TW" sz="3200" b="1" dirty="0" smtClean="0">
              <a:latin typeface="+mj-ea"/>
              <a:ea typeface="+mj-ea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3872" y="1041152"/>
            <a:ext cx="6946698" cy="2540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773378" y="1412776"/>
            <a:ext cx="37384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58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+mj-ea"/>
                <a:ea typeface="+mj-ea"/>
              </a:rPr>
              <a:t>確認</a:t>
            </a:r>
            <a:r>
              <a:rPr lang="zh-TW" altLang="en-US" sz="2400" dirty="0">
                <a:latin typeface="+mj-ea"/>
                <a:ea typeface="+mj-ea"/>
              </a:rPr>
              <a:t>實際</a:t>
            </a:r>
            <a:r>
              <a:rPr lang="zh-TW" altLang="en-US" sz="2400" dirty="0" smtClean="0">
                <a:latin typeface="+mj-ea"/>
                <a:ea typeface="+mj-ea"/>
              </a:rPr>
              <a:t>溫度，修改</a:t>
            </a:r>
            <a:r>
              <a:rPr lang="zh-TW" altLang="en-US" sz="2400" dirty="0">
                <a:latin typeface="+mj-ea"/>
                <a:ea typeface="+mj-ea"/>
              </a:rPr>
              <a:t>溫度 </a:t>
            </a:r>
            <a:r>
              <a:rPr lang="en-US" altLang="zh-TW" sz="2400" dirty="0">
                <a:latin typeface="+mj-ea"/>
                <a:ea typeface="+mj-ea"/>
              </a:rPr>
              <a:t>Interlock </a:t>
            </a:r>
            <a:r>
              <a:rPr lang="zh-TW" altLang="en-US" sz="2400" dirty="0">
                <a:latin typeface="+mj-ea"/>
                <a:ea typeface="+mj-ea"/>
              </a:rPr>
              <a:t>大於 </a:t>
            </a:r>
            <a:r>
              <a:rPr lang="en-US" altLang="zh-TW" sz="2400" dirty="0">
                <a:latin typeface="+mj-ea"/>
                <a:ea typeface="+mj-ea"/>
              </a:rPr>
              <a:t>10 </a:t>
            </a:r>
            <a:r>
              <a:rPr lang="zh-TW" altLang="en-US" sz="2400" dirty="0">
                <a:latin typeface="+mj-ea"/>
                <a:ea typeface="+mj-ea"/>
              </a:rPr>
              <a:t>度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772757" y="3734080"/>
            <a:ext cx="3344571" cy="1432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58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+mj-ea"/>
                <a:ea typeface="+mj-ea"/>
              </a:rPr>
              <a:t>確認 </a:t>
            </a:r>
            <a:r>
              <a:rPr lang="en-US" altLang="zh-TW" sz="2400" dirty="0">
                <a:latin typeface="+mj-ea"/>
                <a:ea typeface="+mj-ea"/>
              </a:rPr>
              <a:t>Alarm </a:t>
            </a:r>
            <a:r>
              <a:rPr lang="zh-TW" altLang="en-US" sz="2400" dirty="0">
                <a:latin typeface="+mj-ea"/>
                <a:ea typeface="+mj-ea"/>
              </a:rPr>
              <a:t>是否啟動、</a:t>
            </a:r>
            <a:r>
              <a:rPr lang="en-US" altLang="zh-TW" sz="2400" dirty="0">
                <a:latin typeface="+mj-ea"/>
                <a:ea typeface="+mj-ea"/>
              </a:rPr>
              <a:t>MAGNETIC </a:t>
            </a:r>
            <a:r>
              <a:rPr lang="zh-TW" altLang="en-US" sz="2400" dirty="0">
                <a:latin typeface="+mj-ea"/>
                <a:ea typeface="+mj-ea"/>
              </a:rPr>
              <a:t>是否跳脫</a:t>
            </a: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991" y="3748559"/>
            <a:ext cx="7632848" cy="28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397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標題 1"/>
          <p:cNvSpPr>
            <a:spLocks noGrp="1"/>
          </p:cNvSpPr>
          <p:nvPr>
            <p:ph type="title"/>
          </p:nvPr>
        </p:nvSpPr>
        <p:spPr>
          <a:xfrm>
            <a:off x="804333" y="404664"/>
            <a:ext cx="10363200" cy="796950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FF0000"/>
                </a:solidFill>
              </a:rPr>
              <a:t>報告內容</a:t>
            </a:r>
            <a:endParaRPr lang="zh-TW" altLang="en-US" dirty="0" smtClean="0">
              <a:solidFill>
                <a:srgbClr val="FF0000"/>
              </a:solidFill>
            </a:endParaRPr>
          </a:p>
        </p:txBody>
      </p:sp>
      <p:sp>
        <p:nvSpPr>
          <p:cNvPr id="10243" name="內容版面配置區 2"/>
          <p:cNvSpPr>
            <a:spLocks noGrp="1"/>
          </p:cNvSpPr>
          <p:nvPr>
            <p:ph sz="quarter" idx="1"/>
          </p:nvPr>
        </p:nvSpPr>
        <p:spPr>
          <a:xfrm>
            <a:off x="804333" y="1340768"/>
            <a:ext cx="10363200" cy="4391000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一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兩周內爐管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PM 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內容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二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WAT Run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貨流程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三、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GRD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研磨流程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四、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GRD MPM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流程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五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貼膠機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六、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撕膠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機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七、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OSC-1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振盪槽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0245" name="投影片編號版面配置區 4"/>
          <p:cNvSpPr>
            <a:spLocks noGrp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7032ECE8-D8A2-4E73-8F53-53E3706541D6}" type="slidenum">
              <a:rPr kumimoji="0" lang="zh-TW" altLang="en-US" smtClean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1</a:t>
            </a:fld>
            <a:endParaRPr kumimoji="0" lang="zh-TW" altLang="en-US" smtClean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標題 1"/>
          <p:cNvSpPr>
            <a:spLocks noGrp="1"/>
          </p:cNvSpPr>
          <p:nvPr>
            <p:ph type="title"/>
          </p:nvPr>
        </p:nvSpPr>
        <p:spPr>
          <a:xfrm>
            <a:off x="804333" y="332656"/>
            <a:ext cx="10363200" cy="868958"/>
          </a:xfrm>
        </p:spPr>
        <p:txBody>
          <a:bodyPr/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</a:rPr>
              <a:t>一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</a:rPr>
              <a:t>、兩周內爐管</a:t>
            </a:r>
            <a:r>
              <a:rPr lang="en-US" altLang="zh-TW" b="1" dirty="0" smtClean="0">
                <a:solidFill>
                  <a:srgbClr val="FF0000"/>
                </a:solidFill>
                <a:latin typeface="微軟正黑體" panose="020B0604030504040204" pitchFamily="34" charset="-120"/>
              </a:rPr>
              <a:t>PM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</a:rPr>
              <a:t>內容</a:t>
            </a:r>
            <a:endParaRPr lang="zh-TW" altLang="en-US" dirty="0" smtClean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171528530"/>
              </p:ext>
            </p:extLst>
          </p:nvPr>
        </p:nvGraphicFramePr>
        <p:xfrm>
          <a:off x="2423592" y="1414877"/>
          <a:ext cx="7772399" cy="458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0561">
                  <a:extLst>
                    <a:ext uri="{9D8B030D-6E8A-4147-A177-3AD203B41FA5}">
                      <a16:colId xmlns:a16="http://schemas.microsoft.com/office/drawing/2014/main" val="305614305"/>
                    </a:ext>
                  </a:extLst>
                </a:gridCol>
                <a:gridCol w="2312450">
                  <a:extLst>
                    <a:ext uri="{9D8B030D-6E8A-4147-A177-3AD203B41FA5}">
                      <a16:colId xmlns:a16="http://schemas.microsoft.com/office/drawing/2014/main" val="2222855459"/>
                    </a:ext>
                  </a:extLst>
                </a:gridCol>
                <a:gridCol w="2569388">
                  <a:extLst>
                    <a:ext uri="{9D8B030D-6E8A-4147-A177-3AD203B41FA5}">
                      <a16:colId xmlns:a16="http://schemas.microsoft.com/office/drawing/2014/main" val="122782101"/>
                    </a:ext>
                  </a:extLst>
                </a:gridCol>
              </a:tblGrid>
              <a:tr h="41656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 smtClean="0"/>
                        <a:t>日期</a:t>
                      </a:r>
                      <a:endParaRPr lang="en-US" altLang="zh-TW" sz="1800" dirty="0" smtClean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 smtClean="0"/>
                        <a:t>機台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 smtClean="0"/>
                        <a:t>內容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654899081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07/06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一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)</a:t>
                      </a: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LP-T8</a:t>
                      </a:r>
                      <a:endParaRPr lang="zh-TW" altLang="en-US" sz="1800" dirty="0"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SPM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1502484955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07/07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二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)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LP-P3</a:t>
                      </a:r>
                      <a:endParaRPr lang="zh-TW" altLang="en-US" sz="1800" dirty="0"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BPM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1613967170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07/08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三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)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WSIX-1A</a:t>
                      </a:r>
                      <a:endParaRPr lang="zh-TW" altLang="en-US" sz="1800" dirty="0"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PM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3225618669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07/09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四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)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GRD-2</a:t>
                      </a:r>
                      <a:endParaRPr lang="zh-TW" altLang="en-US" sz="1800" dirty="0"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MPM(change</a:t>
                      </a:r>
                      <a:r>
                        <a:rPr lang="en-US" altLang="zh-TW" sz="1800" baseline="0" dirty="0" smtClean="0">
                          <a:latin typeface="+mj-ea"/>
                          <a:ea typeface="+mj-ea"/>
                        </a:rPr>
                        <a:t> wheel)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580347860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07/10(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五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)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F20</a:t>
                      </a:r>
                      <a:endParaRPr lang="zh-TW" altLang="en-US" sz="1800" dirty="0"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Change</a:t>
                      </a:r>
                      <a:r>
                        <a:rPr lang="en-US" altLang="zh-TW" sz="1800" baseline="0" dirty="0" smtClean="0">
                          <a:latin typeface="+mj-ea"/>
                          <a:ea typeface="+mj-ea"/>
                        </a:rPr>
                        <a:t> Torch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1877707679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07/13(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一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)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LP-N3</a:t>
                      </a:r>
                      <a:endParaRPr lang="zh-TW" altLang="en-US" sz="1800" dirty="0"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BPM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3086323851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07/14</a:t>
                      </a:r>
                      <a:r>
                        <a:rPr kumimoji="0" lang="zh-TW" altLang="en-US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zh-TW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zh-TW" altLang="en-US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二</a:t>
                      </a:r>
                      <a:r>
                        <a:rPr kumimoji="0" lang="en-US" altLang="zh-TW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  <a:endParaRPr kumimoji="0" lang="zh-TW" altLang="en-US" sz="1800" kern="1200" dirty="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F25</a:t>
                      </a:r>
                      <a:endParaRPr lang="zh-TW" altLang="en-US" sz="1800" dirty="0"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BPM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3553491274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07/15</a:t>
                      </a:r>
                      <a:r>
                        <a:rPr kumimoji="0" lang="zh-TW" altLang="en-US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zh-TW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zh-TW" altLang="en-US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三</a:t>
                      </a:r>
                      <a:r>
                        <a:rPr kumimoji="0" lang="en-US" altLang="zh-TW" sz="1800" kern="1200" dirty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  <a:endParaRPr kumimoji="0" lang="zh-TW" altLang="en-US" sz="1800" kern="1200" dirty="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LP-T1</a:t>
                      </a:r>
                      <a:endParaRPr lang="zh-TW" altLang="en-US" sz="1800" dirty="0"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SPM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3853152333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07/16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四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)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N/A</a:t>
                      </a:r>
                      <a:endParaRPr lang="zh-TW" altLang="en-US" sz="1800" dirty="0"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ERT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訓練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705814851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07/17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zh-TW" altLang="en-US" sz="1800" dirty="0" smtClean="0">
                          <a:latin typeface="+mj-ea"/>
                          <a:ea typeface="+mj-ea"/>
                        </a:rPr>
                        <a:t>五</a:t>
                      </a:r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)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GRD-3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>
                          <a:latin typeface="+mj-ea"/>
                          <a:ea typeface="+mj-ea"/>
                        </a:rPr>
                        <a:t>MPM</a:t>
                      </a:r>
                      <a:endParaRPr lang="zh-TW" altLang="en-US" sz="1800" dirty="0">
                        <a:latin typeface="+mj-ea"/>
                        <a:ea typeface="+mj-ea"/>
                      </a:endParaRPr>
                    </a:p>
                  </a:txBody>
                  <a:tcPr marL="91448" marR="91448" marT="45725" marB="45725"/>
                </a:tc>
                <a:extLst>
                  <a:ext uri="{0D108BD9-81ED-4DB2-BD59-A6C34878D82A}">
                    <a16:rowId xmlns:a16="http://schemas.microsoft.com/office/drawing/2014/main" val="241220352"/>
                  </a:ext>
                </a:extLst>
              </a:tr>
            </a:tbl>
          </a:graphicData>
        </a:graphic>
      </p:graphicFrame>
      <p:sp>
        <p:nvSpPr>
          <p:cNvPr id="16433" name="頁尾版面配置區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endParaRPr kumimoji="0" lang="en-US" altLang="zh-TW" smtClean="0">
              <a:solidFill>
                <a:schemeClr val="tx2"/>
              </a:solidFill>
            </a:endParaRPr>
          </a:p>
        </p:txBody>
      </p:sp>
      <p:sp>
        <p:nvSpPr>
          <p:cNvPr id="16434" name="投影片編號版面配置區 4"/>
          <p:cNvSpPr>
            <a:spLocks noGrp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D25A4467-D0C9-4636-923A-61F221604F44}" type="slidenum">
              <a:rPr kumimoji="0" lang="zh-TW" altLang="en-US" smtClean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2</a:t>
            </a:fld>
            <a:endParaRPr kumimoji="0" lang="zh-TW" altLang="en-US" smtClean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p:pic>
        <p:nvPicPr>
          <p:cNvPr id="1026" name="Picture 2" descr="image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576" y="1207019"/>
            <a:ext cx="7880291" cy="467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695400" y="358178"/>
            <a:ext cx="10363200" cy="832995"/>
          </a:xfrm>
        </p:spPr>
        <p:txBody>
          <a:bodyPr/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二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、</a:t>
            </a:r>
            <a:r>
              <a:rPr lang="en-US" altLang="zh-TW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WAT Run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貨流程</a:t>
            </a:r>
            <a:endParaRPr lang="zh-TW" alt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647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  <p:pic>
        <p:nvPicPr>
          <p:cNvPr id="2050" name="圖片 1" descr="image00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520" y="1083304"/>
            <a:ext cx="8810997" cy="5356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804333" y="116632"/>
            <a:ext cx="10363200" cy="832995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三、</a:t>
            </a:r>
            <a:r>
              <a:rPr lang="en-US" altLang="zh-TW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GRD 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研磨流程</a:t>
            </a:r>
            <a:endParaRPr lang="zh-TW" alt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840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標題 1"/>
          <p:cNvSpPr>
            <a:spLocks noGrp="1"/>
          </p:cNvSpPr>
          <p:nvPr>
            <p:ph type="title"/>
          </p:nvPr>
        </p:nvSpPr>
        <p:spPr>
          <a:xfrm>
            <a:off x="695400" y="358178"/>
            <a:ext cx="10363200" cy="832995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四、</a:t>
            </a:r>
            <a:r>
              <a:rPr lang="en-US" altLang="zh-TW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GRD MPM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cs typeface="Arial" panose="020B0604020202020204" pitchFamily="34" charset="0"/>
              </a:rPr>
              <a:t>流程</a:t>
            </a:r>
            <a:endParaRPr lang="zh-TW" altLang="en-US" dirty="0" smtClean="0">
              <a:solidFill>
                <a:srgbClr val="FF0000"/>
              </a:solidFill>
            </a:endParaRPr>
          </a:p>
        </p:txBody>
      </p:sp>
      <p:sp>
        <p:nvSpPr>
          <p:cNvPr id="17412" name="投影片編號版面配置區 4"/>
          <p:cNvSpPr>
            <a:spLocks noGrp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F52D4CD7-FF29-4D18-9B6C-F8F932BD7CDD}" type="slidenum">
              <a:rPr kumimoji="0" lang="zh-TW" altLang="en-US" smtClean="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rPr>
              <a:pPr/>
              <a:t>5</a:t>
            </a:fld>
            <a:endParaRPr kumimoji="0" lang="zh-TW" altLang="en-US" smtClean="0">
              <a:solidFill>
                <a:srgbClr val="FFFFFF"/>
              </a:solidFill>
              <a:latin typeface="Franklin Gothic Book" panose="020B05030201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499533" y="1556792"/>
            <a:ext cx="52051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2000" indent="-3619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latin typeface="+mj-ea"/>
                <a:ea typeface="+mj-ea"/>
              </a:rPr>
              <a:t>進入</a:t>
            </a:r>
            <a:r>
              <a:rPr lang="en-US" altLang="zh-TW" sz="2400" dirty="0">
                <a:latin typeface="+mj-ea"/>
                <a:ea typeface="+mj-ea"/>
              </a:rPr>
              <a:t>W</a:t>
            </a:r>
            <a:r>
              <a:rPr lang="en-US" altLang="zh-TW" sz="2400" dirty="0" smtClean="0">
                <a:latin typeface="+mj-ea"/>
                <a:ea typeface="+mj-ea"/>
              </a:rPr>
              <a:t>arm</a:t>
            </a:r>
            <a:r>
              <a:rPr lang="zh-TW" altLang="en-US" sz="2400" dirty="0" smtClean="0">
                <a:latin typeface="+mj-ea"/>
                <a:ea typeface="+mj-ea"/>
              </a:rPr>
              <a:t> </a:t>
            </a:r>
            <a:r>
              <a:rPr lang="en-US" altLang="zh-TW" sz="2400" dirty="0" smtClean="0">
                <a:latin typeface="+mj-ea"/>
                <a:ea typeface="+mj-ea"/>
              </a:rPr>
              <a:t>up</a:t>
            </a:r>
            <a:r>
              <a:rPr lang="zh-TW" altLang="en-US" sz="2400" dirty="0" smtClean="0">
                <a:latin typeface="+mj-ea"/>
                <a:ea typeface="+mj-ea"/>
              </a:rPr>
              <a:t>畫面，按 </a:t>
            </a:r>
            <a:r>
              <a:rPr lang="en-US" altLang="zh-TW" sz="2400" dirty="0" smtClean="0">
                <a:latin typeface="+mj-ea"/>
                <a:ea typeface="+mj-ea"/>
              </a:rPr>
              <a:t>F8</a:t>
            </a:r>
            <a:r>
              <a:rPr lang="zh-TW" altLang="en-US" sz="2400" dirty="0" smtClean="0">
                <a:latin typeface="+mj-ea"/>
                <a:ea typeface="+mj-ea"/>
              </a:rPr>
              <a:t> </a:t>
            </a:r>
            <a:r>
              <a:rPr lang="en-US" altLang="zh-TW" sz="2400" dirty="0" smtClean="0">
                <a:latin typeface="+mj-ea"/>
                <a:ea typeface="+mj-ea"/>
              </a:rPr>
              <a:t>(Stop)</a:t>
            </a:r>
            <a:r>
              <a:rPr lang="zh-TW" altLang="en-US" sz="2400" dirty="0" smtClean="0">
                <a:latin typeface="+mj-ea"/>
                <a:ea typeface="+mj-ea"/>
              </a:rPr>
              <a:t> 將</a:t>
            </a:r>
            <a:r>
              <a:rPr lang="en-US" altLang="zh-TW" sz="2400" dirty="0" smtClean="0">
                <a:latin typeface="+mj-ea"/>
                <a:ea typeface="+mj-ea"/>
              </a:rPr>
              <a:t>Spindle</a:t>
            </a:r>
            <a:r>
              <a:rPr lang="zh-TW" altLang="en-US" sz="2400" dirty="0" smtClean="0">
                <a:latin typeface="+mj-ea"/>
                <a:ea typeface="+mj-ea"/>
              </a:rPr>
              <a:t>停止旋轉。</a:t>
            </a:r>
            <a:endParaRPr lang="en-US" altLang="zh-TW" sz="2400" dirty="0" smtClean="0">
              <a:latin typeface="+mj-ea"/>
              <a:ea typeface="+mj-ea"/>
            </a:endParaRPr>
          </a:p>
          <a:p>
            <a:pPr marL="432000" indent="-3619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latin typeface="+mj-ea"/>
                <a:ea typeface="+mj-ea"/>
              </a:rPr>
              <a:t>回到首頁，按</a:t>
            </a:r>
            <a:r>
              <a:rPr lang="en-US" altLang="zh-TW" sz="2400" dirty="0" smtClean="0">
                <a:latin typeface="+mj-ea"/>
                <a:ea typeface="+mj-ea"/>
              </a:rPr>
              <a:t>F5</a:t>
            </a:r>
            <a:r>
              <a:rPr lang="zh-TW" altLang="en-US" sz="2400" dirty="0" smtClean="0">
                <a:latin typeface="+mj-ea"/>
                <a:ea typeface="+mj-ea"/>
              </a:rPr>
              <a:t>進入</a:t>
            </a:r>
            <a:r>
              <a:rPr lang="en-US" altLang="zh-TW" sz="2400" dirty="0" smtClean="0">
                <a:latin typeface="+mj-ea"/>
                <a:ea typeface="+mj-ea"/>
              </a:rPr>
              <a:t>Machine Maintenance</a:t>
            </a:r>
            <a:r>
              <a:rPr lang="zh-TW" altLang="en-US" sz="2400" dirty="0" smtClean="0">
                <a:latin typeface="+mj-ea"/>
                <a:ea typeface="+mj-ea"/>
              </a:rPr>
              <a:t>，再按</a:t>
            </a:r>
            <a:r>
              <a:rPr lang="en-US" altLang="zh-TW" sz="2400" dirty="0" smtClean="0">
                <a:latin typeface="+mj-ea"/>
                <a:ea typeface="+mj-ea"/>
              </a:rPr>
              <a:t>F2</a:t>
            </a:r>
            <a:r>
              <a:rPr lang="zh-TW" altLang="en-US" sz="2400" dirty="0" smtClean="0">
                <a:latin typeface="+mj-ea"/>
                <a:ea typeface="+mj-ea"/>
              </a:rPr>
              <a:t>進入</a:t>
            </a:r>
            <a:r>
              <a:rPr lang="en-US" altLang="zh-TW" sz="2400" dirty="0" smtClean="0">
                <a:latin typeface="+mj-ea"/>
                <a:ea typeface="+mj-ea"/>
              </a:rPr>
              <a:t>Unit Operation</a:t>
            </a:r>
            <a:r>
              <a:rPr lang="zh-TW" altLang="en-US" sz="2400" dirty="0" smtClean="0">
                <a:latin typeface="+mj-ea"/>
                <a:ea typeface="+mj-ea"/>
              </a:rPr>
              <a:t>，選擇</a:t>
            </a:r>
            <a:r>
              <a:rPr lang="en-US" altLang="zh-TW" sz="2400" dirty="0" smtClean="0">
                <a:latin typeface="+mj-ea"/>
                <a:ea typeface="+mj-ea"/>
              </a:rPr>
              <a:t>T-ARM</a:t>
            </a:r>
            <a:r>
              <a:rPr lang="zh-TW" altLang="en-US" sz="2400" dirty="0" smtClean="0">
                <a:latin typeface="+mj-ea"/>
                <a:ea typeface="+mj-ea"/>
              </a:rPr>
              <a:t>後按</a:t>
            </a:r>
            <a:r>
              <a:rPr lang="en-US" altLang="zh-TW" sz="2400" dirty="0" smtClean="0">
                <a:latin typeface="+mj-ea"/>
                <a:ea typeface="+mj-ea"/>
              </a:rPr>
              <a:t>Enter</a:t>
            </a:r>
            <a:r>
              <a:rPr lang="zh-TW" altLang="en-US" sz="2400" dirty="0" smtClean="0">
                <a:latin typeface="+mj-ea"/>
                <a:ea typeface="+mj-ea"/>
              </a:rPr>
              <a:t>，</a:t>
            </a:r>
            <a:r>
              <a:rPr lang="en-US" altLang="zh-TW" sz="2400" dirty="0" smtClean="0">
                <a:latin typeface="+mj-ea"/>
                <a:ea typeface="+mj-ea"/>
              </a:rPr>
              <a:t>Spindle</a:t>
            </a:r>
            <a:r>
              <a:rPr lang="zh-TW" altLang="en-US" sz="2400" dirty="0">
                <a:latin typeface="+mj-ea"/>
                <a:ea typeface="+mj-ea"/>
              </a:rPr>
              <a:t>將</a:t>
            </a:r>
            <a:r>
              <a:rPr lang="zh-TW" altLang="en-US" sz="2400" dirty="0" smtClean="0">
                <a:latin typeface="+mj-ea"/>
                <a:ea typeface="+mj-ea"/>
              </a:rPr>
              <a:t>自動升至上方。</a:t>
            </a:r>
            <a:endParaRPr lang="en-US" altLang="zh-TW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4683" y="1395171"/>
            <a:ext cx="6358150" cy="2346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67"/>
          <a:stretch/>
        </p:blipFill>
        <p:spPr>
          <a:xfrm>
            <a:off x="5663952" y="4060575"/>
            <a:ext cx="3312368" cy="214972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328" y="4060575"/>
            <a:ext cx="3014505" cy="21497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sp>
        <p:nvSpPr>
          <p:cNvPr id="2" name="文字方塊 1"/>
          <p:cNvSpPr txBox="1"/>
          <p:nvPr/>
        </p:nvSpPr>
        <p:spPr>
          <a:xfrm>
            <a:off x="821202" y="620688"/>
            <a:ext cx="100811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>
                <a:latin typeface="+mj-ea"/>
                <a:ea typeface="+mj-ea"/>
              </a:rPr>
              <a:t>3.</a:t>
            </a:r>
            <a:r>
              <a:rPr lang="zh-TW" altLang="en-US" sz="2400" dirty="0" smtClean="0">
                <a:latin typeface="+mj-ea"/>
                <a:ea typeface="+mj-ea"/>
              </a:rPr>
              <a:t> 此時</a:t>
            </a:r>
            <a:r>
              <a:rPr lang="zh-TW" altLang="en-US" sz="2400" dirty="0">
                <a:latin typeface="+mj-ea"/>
                <a:ea typeface="+mj-ea"/>
              </a:rPr>
              <a:t>即可開啟</a:t>
            </a:r>
            <a:r>
              <a:rPr lang="en-US" altLang="zh-TW" sz="2400" dirty="0" smtClean="0">
                <a:latin typeface="+mj-ea"/>
                <a:ea typeface="+mj-ea"/>
              </a:rPr>
              <a:t>Z1/Z2</a:t>
            </a:r>
            <a:r>
              <a:rPr lang="zh-TW" altLang="en-US" sz="2400" dirty="0" smtClean="0">
                <a:latin typeface="+mj-ea"/>
                <a:ea typeface="+mj-ea"/>
              </a:rPr>
              <a:t>的</a:t>
            </a:r>
            <a:r>
              <a:rPr lang="zh-TW" altLang="en-US" sz="2400" dirty="0">
                <a:latin typeface="+mj-ea"/>
                <a:ea typeface="+mj-ea"/>
              </a:rPr>
              <a:t>門，開始清潔的</a:t>
            </a:r>
            <a:r>
              <a:rPr lang="zh-TW" altLang="en-US" sz="2400" dirty="0" smtClean="0">
                <a:latin typeface="+mj-ea"/>
                <a:ea typeface="+mj-ea"/>
              </a:rPr>
              <a:t>動作。</a:t>
            </a:r>
            <a:endParaRPr lang="en-US" altLang="zh-TW" sz="2400" dirty="0" smtClean="0">
              <a:latin typeface="+mj-ea"/>
              <a:ea typeface="+mj-ea"/>
            </a:endParaRPr>
          </a:p>
          <a:p>
            <a:pPr marL="361950"/>
            <a:r>
              <a:rPr lang="en-US" altLang="zh-TW" sz="2400" dirty="0" smtClean="0">
                <a:latin typeface="+mj-ea"/>
                <a:ea typeface="+mj-ea"/>
              </a:rPr>
              <a:t>(</a:t>
            </a:r>
            <a:r>
              <a:rPr lang="zh-TW" altLang="en-US" sz="2400" dirty="0">
                <a:latin typeface="+mj-ea"/>
                <a:ea typeface="+mj-ea"/>
              </a:rPr>
              <a:t>注意</a:t>
            </a:r>
            <a:r>
              <a:rPr lang="en-US" altLang="zh-TW" sz="2400" dirty="0">
                <a:latin typeface="+mj-ea"/>
                <a:ea typeface="+mj-ea"/>
              </a:rPr>
              <a:t>Chuck table</a:t>
            </a:r>
            <a:r>
              <a:rPr lang="zh-TW" altLang="en-US" sz="2400" dirty="0">
                <a:latin typeface="+mj-ea"/>
                <a:ea typeface="+mj-ea"/>
              </a:rPr>
              <a:t>必須以小白布蓋上，</a:t>
            </a:r>
            <a:r>
              <a:rPr lang="zh-TW" altLang="en-US" sz="2400" dirty="0" smtClean="0">
                <a:latin typeface="+mj-ea"/>
                <a:ea typeface="+mj-ea"/>
              </a:rPr>
              <a:t>避免</a:t>
            </a:r>
            <a:r>
              <a:rPr lang="zh-TW" altLang="en-US" sz="2400" dirty="0">
                <a:latin typeface="+mj-ea"/>
                <a:ea typeface="+mj-ea"/>
              </a:rPr>
              <a:t>清潔時遭到異物</a:t>
            </a:r>
            <a:r>
              <a:rPr lang="zh-TW" altLang="en-US" sz="2400" dirty="0" smtClean="0">
                <a:latin typeface="+mj-ea"/>
                <a:ea typeface="+mj-ea"/>
              </a:rPr>
              <a:t>堵塞</a:t>
            </a:r>
            <a:r>
              <a:rPr lang="zh-TW" altLang="en-US" sz="2400" dirty="0">
                <a:latin typeface="+mj-ea"/>
                <a:ea typeface="+mj-ea"/>
              </a:rPr>
              <a:t>及</a:t>
            </a:r>
            <a:r>
              <a:rPr lang="zh-TW" altLang="en-US" sz="2400" dirty="0" smtClean="0">
                <a:latin typeface="+mj-ea"/>
                <a:ea typeface="+mj-ea"/>
              </a:rPr>
              <a:t>汙染</a:t>
            </a:r>
            <a:r>
              <a:rPr lang="en-US" altLang="zh-TW" sz="2400" dirty="0" smtClean="0">
                <a:latin typeface="+mj-ea"/>
                <a:ea typeface="+mj-ea"/>
              </a:rPr>
              <a:t>)</a:t>
            </a:r>
          </a:p>
          <a:p>
            <a:pPr marL="70050"/>
            <a:endParaRPr lang="en-US" altLang="zh-TW" sz="2400" dirty="0">
              <a:latin typeface="+mj-ea"/>
              <a:ea typeface="+mj-ea"/>
            </a:endParaRPr>
          </a:p>
          <a:p>
            <a:pPr marL="70050"/>
            <a:endParaRPr lang="en-US" altLang="zh-TW" sz="2400" dirty="0">
              <a:latin typeface="+mj-ea"/>
              <a:ea typeface="+mj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616" y="1672882"/>
            <a:ext cx="7403913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83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804333" y="548680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 smtClean="0">
                <a:latin typeface="+mj-ea"/>
                <a:ea typeface="+mj-ea"/>
              </a:rPr>
              <a:t>4.</a:t>
            </a:r>
            <a:r>
              <a:rPr lang="zh-TW" altLang="en-US" sz="2400" dirty="0" smtClean="0">
                <a:latin typeface="+mj-ea"/>
                <a:ea typeface="+mj-ea"/>
              </a:rPr>
              <a:t> 至首頁按下</a:t>
            </a:r>
            <a:r>
              <a:rPr lang="en-US" altLang="zh-TW" sz="2400" dirty="0" smtClean="0">
                <a:latin typeface="+mj-ea"/>
                <a:ea typeface="+mj-ea"/>
              </a:rPr>
              <a:t>Status</a:t>
            </a:r>
            <a:r>
              <a:rPr lang="zh-TW" altLang="en-US" sz="2400" dirty="0" smtClean="0">
                <a:latin typeface="+mj-ea"/>
                <a:ea typeface="+mj-ea"/>
              </a:rPr>
              <a:t>，確認</a:t>
            </a:r>
            <a:r>
              <a:rPr lang="en-US" altLang="zh-TW" sz="2400" dirty="0" smtClean="0">
                <a:latin typeface="+mj-ea"/>
                <a:ea typeface="+mj-ea"/>
              </a:rPr>
              <a:t>Wheel</a:t>
            </a:r>
            <a:r>
              <a:rPr lang="zh-TW" altLang="en-US" sz="2400" dirty="0" smtClean="0">
                <a:latin typeface="+mj-ea"/>
                <a:ea typeface="+mj-ea"/>
              </a:rPr>
              <a:t>狀況。</a:t>
            </a:r>
            <a:endParaRPr lang="en-US" altLang="zh-TW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 smtClean="0">
                <a:latin typeface="+mj-ea"/>
                <a:ea typeface="+mj-ea"/>
              </a:rPr>
              <a:t>5.</a:t>
            </a:r>
            <a:r>
              <a:rPr lang="zh-TW" altLang="en-US" sz="2400" dirty="0" smtClean="0">
                <a:latin typeface="+mj-ea"/>
                <a:ea typeface="+mj-ea"/>
              </a:rPr>
              <a:t> 確認 </a:t>
            </a:r>
            <a:r>
              <a:rPr lang="en-US" altLang="zh-TW" sz="2400" dirty="0">
                <a:latin typeface="+mj-ea"/>
                <a:ea typeface="+mj-ea"/>
              </a:rPr>
              <a:t>High Gauge </a:t>
            </a:r>
            <a:r>
              <a:rPr lang="zh-TW" altLang="en-US" sz="2400" dirty="0">
                <a:latin typeface="+mj-ea"/>
                <a:ea typeface="+mj-ea"/>
              </a:rPr>
              <a:t>是否符合規範：</a:t>
            </a:r>
            <a:r>
              <a:rPr lang="en-US" altLang="zh-TW" sz="2400" dirty="0">
                <a:latin typeface="+mj-ea"/>
                <a:ea typeface="+mj-ea"/>
              </a:rPr>
              <a:t>100±10</a:t>
            </a:r>
            <a:r>
              <a:rPr lang="el-GR" altLang="zh-TW" sz="2400" dirty="0">
                <a:latin typeface="+mj-ea"/>
                <a:ea typeface="+mj-ea"/>
              </a:rPr>
              <a:t>μ</a:t>
            </a:r>
            <a:r>
              <a:rPr lang="en-US" altLang="zh-TW" sz="2400" dirty="0" smtClean="0">
                <a:latin typeface="+mj-ea"/>
                <a:ea typeface="+mj-ea"/>
              </a:rPr>
              <a:t>m</a:t>
            </a:r>
            <a:r>
              <a:rPr lang="zh-TW" altLang="en-US" sz="2400" dirty="0" smtClean="0">
                <a:latin typeface="+mj-ea"/>
                <a:ea typeface="+mj-ea"/>
              </a:rPr>
              <a:t>。</a:t>
            </a:r>
            <a:endParaRPr lang="zh-TW" altLang="en-US" sz="2400" dirty="0">
              <a:latin typeface="+mj-ea"/>
              <a:ea typeface="+mj-ea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13" y="2420888"/>
            <a:ext cx="11061381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3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6A3CF-6D4E-4E6D-BDD3-A908C1AC3CCB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  <p:sp>
        <p:nvSpPr>
          <p:cNvPr id="2" name="文字方塊 1"/>
          <p:cNvSpPr txBox="1"/>
          <p:nvPr/>
        </p:nvSpPr>
        <p:spPr>
          <a:xfrm>
            <a:off x="1199456" y="620688"/>
            <a:ext cx="94330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>
                <a:latin typeface="+mj-ea"/>
                <a:ea typeface="+mj-ea"/>
              </a:rPr>
              <a:t>6. </a:t>
            </a:r>
            <a:r>
              <a:rPr lang="zh-TW" altLang="en-US" sz="2400" dirty="0" smtClean="0">
                <a:latin typeface="+mj-ea"/>
                <a:ea typeface="+mj-ea"/>
              </a:rPr>
              <a:t>將</a:t>
            </a:r>
            <a:r>
              <a:rPr lang="en-US" altLang="zh-TW" sz="2400" dirty="0" smtClean="0">
                <a:latin typeface="+mj-ea"/>
                <a:ea typeface="+mj-ea"/>
              </a:rPr>
              <a:t>Controller</a:t>
            </a:r>
            <a:r>
              <a:rPr lang="zh-TW" altLang="en-US" sz="2400" dirty="0" smtClean="0">
                <a:latin typeface="+mj-ea"/>
                <a:ea typeface="+mj-ea"/>
              </a:rPr>
              <a:t>至前方接上，並進入</a:t>
            </a:r>
            <a:r>
              <a:rPr lang="en-US" altLang="zh-TW" sz="2400" dirty="0" smtClean="0">
                <a:latin typeface="+mj-ea"/>
                <a:ea typeface="+mj-ea"/>
              </a:rPr>
              <a:t>Unit Operation</a:t>
            </a:r>
            <a:r>
              <a:rPr lang="zh-TW" altLang="en-US" sz="2400" dirty="0" smtClean="0">
                <a:latin typeface="+mj-ea"/>
                <a:ea typeface="+mj-ea"/>
              </a:rPr>
              <a:t>操作</a:t>
            </a:r>
            <a:r>
              <a:rPr lang="en-US" altLang="zh-TW" sz="2400" dirty="0" smtClean="0">
                <a:latin typeface="+mj-ea"/>
                <a:ea typeface="+mj-ea"/>
              </a:rPr>
              <a:t>T-arm</a:t>
            </a:r>
            <a:r>
              <a:rPr lang="zh-TW" altLang="en-US" sz="2400" dirty="0" smtClean="0">
                <a:latin typeface="+mj-ea"/>
                <a:ea typeface="+mj-ea"/>
              </a:rPr>
              <a:t>檢查</a:t>
            </a:r>
            <a:endParaRPr lang="en-US" altLang="zh-TW" sz="2400" dirty="0" smtClean="0">
              <a:latin typeface="+mj-ea"/>
              <a:ea typeface="+mj-ea"/>
            </a:endParaRPr>
          </a:p>
          <a:p>
            <a:r>
              <a:rPr lang="en-US" altLang="zh-TW" sz="2400" dirty="0">
                <a:latin typeface="+mj-ea"/>
                <a:ea typeface="+mj-ea"/>
              </a:rPr>
              <a:t> </a:t>
            </a:r>
            <a:r>
              <a:rPr lang="en-US" altLang="zh-TW" sz="2400" dirty="0" smtClean="0">
                <a:latin typeface="+mj-ea"/>
                <a:ea typeface="+mj-ea"/>
              </a:rPr>
              <a:t>  </a:t>
            </a:r>
            <a:r>
              <a:rPr lang="zh-TW" altLang="en-US" sz="2400" dirty="0" smtClean="0">
                <a:latin typeface="+mj-ea"/>
                <a:ea typeface="+mj-ea"/>
              </a:rPr>
              <a:t> 動作是否正常。</a:t>
            </a:r>
            <a:endParaRPr lang="zh-TW" altLang="en-US" sz="2400" dirty="0">
              <a:latin typeface="+mj-ea"/>
              <a:ea typeface="+mj-ea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12" y="1484784"/>
            <a:ext cx="9145016" cy="4856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62276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uvoton佈景主題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ShowRepairView xmlns="http://schemas.microsoft.com/sharepoint/v3" xsi:nil="true"/>
    <ShowCombineView xmlns="http://schemas.microsoft.com/sharepoint/v3" xsi:nil="true"/>
    <xd_ProgID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Form" ma:contentTypeID="0x01010100D78A8C50EF1FB546AAF10AA08C1608BD" ma:contentTypeVersion="2" ma:contentTypeDescription="Fill out this form." ma:contentTypeScope="" ma:versionID="abbd9cf7fdba16f80a42a4a56c9e803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60babb351b15159b0ae307f4301cdf3e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ShowCombineView" minOccurs="0"/>
                <xsd:element ref="ns1:ShowRepairView" minOccurs="0"/>
                <xsd:element ref="ns1:TemplateUrl" minOccurs="0"/>
                <xsd:element ref="ns1:xd_Prog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ShowCombineView" ma:index="8" nillable="true" ma:displayName="Show Combine View" ma:hidden="true" ma:internalName="ShowCombineView">
      <xsd:simpleType>
        <xsd:restriction base="dms:Text"/>
      </xsd:simpleType>
    </xsd:element>
    <xsd:element name="ShowRepairView" ma:index="10" nillable="true" ma:displayName="Show Repair View" ma:hidden="true" ma:internalName="ShowRepairView">
      <xsd:simpleType>
        <xsd:restriction base="dms:Text"/>
      </xsd:simpleType>
    </xsd:element>
    <xsd:element name="TemplateUrl" ma:index="11" nillable="true" ma:displayName="Template Link" ma:hidden="true" ma:internalName="TemplateUrl">
      <xsd:simpleType>
        <xsd:restriction base="dms:Text"/>
      </xsd:simpleType>
    </xsd:element>
    <xsd:element name="xd_ProgID" ma:index="12" nillable="true" ma:displayName="HTML File Link" ma:hidden="true" ma:internalName="xd_Prog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9EA71D-22AA-42B7-AE4D-7A8468E9800D}">
  <ds:schemaRefs>
    <ds:schemaRef ds:uri="http://schemas.microsoft.com/office/infopath/2007/PartnerControls"/>
    <ds:schemaRef ds:uri="http://purl.org/dc/dcmitype/"/>
    <ds:schemaRef ds:uri="http://purl.org/dc/elements/1.1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sharepoint/v3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6E2AC4C-FE06-4EB5-A213-DB7E597777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6674B9D-EDAF-40AF-881F-651AFD2FE8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Nuvoton佈景主題</Template>
  <TotalTime>11775</TotalTime>
  <Words>644</Words>
  <Application>Microsoft Office PowerPoint</Application>
  <PresentationFormat>寬螢幕</PresentationFormat>
  <Paragraphs>107</Paragraphs>
  <Slides>17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7" baseType="lpstr">
      <vt:lpstr>Franklin Gothic Book</vt:lpstr>
      <vt:lpstr>Microsoft YaHei</vt:lpstr>
      <vt:lpstr>Perpetua</vt:lpstr>
      <vt:lpstr>微軟正黑體</vt:lpstr>
      <vt:lpstr>新細明體</vt:lpstr>
      <vt:lpstr>Arial</vt:lpstr>
      <vt:lpstr>Broadway</vt:lpstr>
      <vt:lpstr>Calibri</vt:lpstr>
      <vt:lpstr>Wingdings 2</vt:lpstr>
      <vt:lpstr>Nuvoton佈景主題</vt:lpstr>
      <vt:lpstr>爐管新人學習進度報告</vt:lpstr>
      <vt:lpstr>報告內容</vt:lpstr>
      <vt:lpstr>一、兩周內爐管PM內容</vt:lpstr>
      <vt:lpstr>二、WAT Run貨流程</vt:lpstr>
      <vt:lpstr>三、GRD 研磨流程</vt:lpstr>
      <vt:lpstr>四、GRD MPM流程</vt:lpstr>
      <vt:lpstr>PowerPoint 簡報</vt:lpstr>
      <vt:lpstr>PowerPoint 簡報</vt:lpstr>
      <vt:lpstr>PowerPoint 簡報</vt:lpstr>
      <vt:lpstr>PowerPoint 簡報</vt:lpstr>
      <vt:lpstr>五、貼膠機</vt:lpstr>
      <vt:lpstr>PowerPoint 簡報</vt:lpstr>
      <vt:lpstr>六、撕膠機</vt:lpstr>
      <vt:lpstr>PowerPoint 簡報</vt:lpstr>
      <vt:lpstr>PowerPoint 簡報</vt:lpstr>
      <vt:lpstr>PowerPoint 簡報</vt:lpstr>
      <vt:lpstr>PowerPoint 簡報</vt:lpstr>
    </vt:vector>
  </TitlesOfParts>
  <Company>nuvoton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crazyhysteria</dc:creator>
  <cp:lastModifiedBy>S220 WCLin15</cp:lastModifiedBy>
  <cp:revision>433</cp:revision>
  <dcterms:created xsi:type="dcterms:W3CDTF">2012-03-21T02:57:47Z</dcterms:created>
  <dcterms:modified xsi:type="dcterms:W3CDTF">2022-06-01T13:57:43Z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lpwstr/>
  </property>
  <property fmtid="{D5CDD505-2E9C-101B-9397-08002B2CF9AE}" pid="3" name="MetaInfo">
    <vt:lpwstr/>
  </property>
  <property fmtid="{D5CDD505-2E9C-101B-9397-08002B2CF9AE}" pid="4" name="ContentTypeId">
    <vt:lpwstr>0x01010100D78A8C50EF1FB546AAF10AA08C1608BD</vt:lpwstr>
  </property>
</Properties>
</file>

<file path=docProps/thumbnail.jpeg>
</file>